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91"/>
  </p:notesMasterIdLst>
  <p:sldIdLst>
    <p:sldId id="260" r:id="rId2"/>
    <p:sldId id="302" r:id="rId3"/>
    <p:sldId id="261" r:id="rId4"/>
    <p:sldId id="2138" r:id="rId5"/>
    <p:sldId id="256" r:id="rId6"/>
    <p:sldId id="262" r:id="rId7"/>
    <p:sldId id="2294" r:id="rId8"/>
    <p:sldId id="2296" r:id="rId9"/>
    <p:sldId id="2027" r:id="rId10"/>
    <p:sldId id="2028" r:id="rId11"/>
    <p:sldId id="2299" r:id="rId12"/>
    <p:sldId id="942" r:id="rId13"/>
    <p:sldId id="943" r:id="rId14"/>
    <p:sldId id="944" r:id="rId15"/>
    <p:sldId id="490" r:id="rId16"/>
    <p:sldId id="945" r:id="rId17"/>
    <p:sldId id="946" r:id="rId18"/>
    <p:sldId id="947" r:id="rId19"/>
    <p:sldId id="489" r:id="rId20"/>
    <p:sldId id="834" r:id="rId21"/>
    <p:sldId id="835" r:id="rId22"/>
    <p:sldId id="526" r:id="rId23"/>
    <p:sldId id="949" r:id="rId24"/>
    <p:sldId id="950" r:id="rId25"/>
    <p:sldId id="527" r:id="rId26"/>
    <p:sldId id="541" r:id="rId27"/>
    <p:sldId id="543" r:id="rId28"/>
    <p:sldId id="544" r:id="rId29"/>
    <p:sldId id="545" r:id="rId30"/>
    <p:sldId id="739" r:id="rId31"/>
    <p:sldId id="911" r:id="rId32"/>
    <p:sldId id="740" r:id="rId33"/>
    <p:sldId id="791" r:id="rId34"/>
    <p:sldId id="589" r:id="rId35"/>
    <p:sldId id="2023" r:id="rId36"/>
    <p:sldId id="2024" r:id="rId37"/>
    <p:sldId id="2029" r:id="rId38"/>
    <p:sldId id="2030" r:id="rId39"/>
    <p:sldId id="528" r:id="rId40"/>
    <p:sldId id="2300" r:id="rId41"/>
    <p:sldId id="2031" r:id="rId42"/>
    <p:sldId id="547" r:id="rId43"/>
    <p:sldId id="2032" r:id="rId44"/>
    <p:sldId id="548" r:id="rId45"/>
    <p:sldId id="836" r:id="rId46"/>
    <p:sldId id="549" r:id="rId47"/>
    <p:sldId id="2033" r:id="rId48"/>
    <p:sldId id="845" r:id="rId49"/>
    <p:sldId id="912" r:id="rId50"/>
    <p:sldId id="2034" r:id="rId51"/>
    <p:sldId id="814" r:id="rId52"/>
    <p:sldId id="2036" r:id="rId53"/>
    <p:sldId id="2037" r:id="rId54"/>
    <p:sldId id="837" r:id="rId55"/>
    <p:sldId id="629" r:id="rId56"/>
    <p:sldId id="2038" r:id="rId57"/>
    <p:sldId id="631" r:id="rId58"/>
    <p:sldId id="952" r:id="rId59"/>
    <p:sldId id="2039" r:id="rId60"/>
    <p:sldId id="632" r:id="rId61"/>
    <p:sldId id="2040" r:id="rId62"/>
    <p:sldId id="2041" r:id="rId63"/>
    <p:sldId id="633" r:id="rId64"/>
    <p:sldId id="2366" r:id="rId65"/>
    <p:sldId id="2369" r:id="rId66"/>
    <p:sldId id="2368" r:id="rId67"/>
    <p:sldId id="2367" r:id="rId68"/>
    <p:sldId id="2042" r:id="rId69"/>
    <p:sldId id="2301" r:id="rId70"/>
    <p:sldId id="2302" r:id="rId71"/>
    <p:sldId id="630" r:id="rId72"/>
    <p:sldId id="2043" r:id="rId73"/>
    <p:sldId id="2360" r:id="rId74"/>
    <p:sldId id="828" r:id="rId75"/>
    <p:sldId id="829" r:id="rId76"/>
    <p:sldId id="2364" r:id="rId77"/>
    <p:sldId id="2025" r:id="rId78"/>
    <p:sldId id="2026" r:id="rId79"/>
    <p:sldId id="830" r:id="rId80"/>
    <p:sldId id="885" r:id="rId81"/>
    <p:sldId id="793" r:id="rId82"/>
    <p:sldId id="994" r:id="rId83"/>
    <p:sldId id="995" r:id="rId84"/>
    <p:sldId id="996" r:id="rId85"/>
    <p:sldId id="844" r:id="rId86"/>
    <p:sldId id="843" r:id="rId87"/>
    <p:sldId id="998" r:id="rId88"/>
    <p:sldId id="999" r:id="rId89"/>
    <p:sldId id="840" r:id="rId9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D23"/>
    <a:srgbClr val="1B9451"/>
    <a:srgbClr val="58D18E"/>
    <a:srgbClr val="D72F34"/>
    <a:srgbClr val="C00000"/>
    <a:srgbClr val="E532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autoAdjust="0"/>
  </p:normalViewPr>
  <p:slideViewPr>
    <p:cSldViewPr snapToGrid="0">
      <p:cViewPr varScale="1">
        <p:scale>
          <a:sx n="90" d="100"/>
          <a:sy n="90" d="100"/>
        </p:scale>
        <p:origin x="1020"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2DACFC-3EFF-4527-84F7-5A6FC6F7C52A}" type="doc">
      <dgm:prSet loTypeId="urn:microsoft.com/office/officeart/2005/8/layout/hList9" loCatId="list" qsTypeId="urn:microsoft.com/office/officeart/2005/8/quickstyle/simple1" qsCatId="simple" csTypeId="urn:microsoft.com/office/officeart/2005/8/colors/colorful5" csCatId="colorful" phldr="1"/>
      <dgm:spPr/>
      <dgm:t>
        <a:bodyPr/>
        <a:lstStyle/>
        <a:p>
          <a:endParaRPr lang="zh-CN" altLang="en-US"/>
        </a:p>
      </dgm:t>
    </dgm:pt>
    <dgm:pt modelId="{B2CD866F-3DCC-4B07-971E-2CC63529A6D7}">
      <dgm:prSet phldrT="[文本]"/>
      <dgm:spPr/>
      <dgm:t>
        <a:bodyPr/>
        <a:lstStyle/>
        <a:p>
          <a:r>
            <a:rPr lang="zh-CN" altLang="en-US" dirty="0"/>
            <a:t>客观主义价值论</a:t>
          </a:r>
        </a:p>
      </dgm:t>
    </dgm:pt>
    <dgm:pt modelId="{8A0546E4-0475-49F2-9C21-32BC77FB62B3}" type="parTrans" cxnId="{2B7ADFF2-D129-430B-9952-3A95E613EB69}">
      <dgm:prSet/>
      <dgm:spPr/>
      <dgm:t>
        <a:bodyPr/>
        <a:lstStyle/>
        <a:p>
          <a:endParaRPr lang="zh-CN" altLang="en-US"/>
        </a:p>
      </dgm:t>
    </dgm:pt>
    <dgm:pt modelId="{5D85FCB8-B6B1-413D-ACFD-334852E1D295}" type="sibTrans" cxnId="{2B7ADFF2-D129-430B-9952-3A95E613EB69}">
      <dgm:prSet/>
      <dgm:spPr/>
      <dgm:t>
        <a:bodyPr/>
        <a:lstStyle/>
        <a:p>
          <a:endParaRPr lang="zh-CN" altLang="en-US"/>
        </a:p>
      </dgm:t>
    </dgm:pt>
    <dgm:pt modelId="{AEED6656-6125-49F7-9145-B05993C2D06C}">
      <dgm:prSet phldrT="[文本]"/>
      <dgm:spPr/>
      <dgm:t>
        <a:bodyPr/>
        <a:lstStyle/>
        <a:p>
          <a:r>
            <a:rPr lang="zh-CN" altLang="en-US" dirty="0"/>
            <a:t>是客体本身所固有的</a:t>
          </a:r>
        </a:p>
      </dgm:t>
    </dgm:pt>
    <dgm:pt modelId="{BD30BD0F-9839-46C5-B4DC-4113CD3DAF9F}" type="parTrans" cxnId="{FE052465-E1A9-4C53-858A-532653E2171F}">
      <dgm:prSet/>
      <dgm:spPr/>
      <dgm:t>
        <a:bodyPr/>
        <a:lstStyle/>
        <a:p>
          <a:endParaRPr lang="zh-CN" altLang="en-US"/>
        </a:p>
      </dgm:t>
    </dgm:pt>
    <dgm:pt modelId="{EDB7E3AB-5B8D-45A3-8EF6-AFDB74E7CC40}" type="sibTrans" cxnId="{FE052465-E1A9-4C53-858A-532653E2171F}">
      <dgm:prSet/>
      <dgm:spPr/>
      <dgm:t>
        <a:bodyPr/>
        <a:lstStyle/>
        <a:p>
          <a:endParaRPr lang="zh-CN" altLang="en-US"/>
        </a:p>
      </dgm:t>
    </dgm:pt>
    <dgm:pt modelId="{8C474A64-F6F3-4F52-8E60-0E7E2E54719C}">
      <dgm:prSet phldrT="[文本]"/>
      <dgm:spPr/>
      <dgm:t>
        <a:bodyPr/>
        <a:lstStyle/>
        <a:p>
          <a:r>
            <a:rPr lang="zh-CN" altLang="en-US" dirty="0"/>
            <a:t>与主体无关</a:t>
          </a:r>
        </a:p>
      </dgm:t>
    </dgm:pt>
    <dgm:pt modelId="{AD44E387-128B-48EB-B2B6-4F1107986031}" type="parTrans" cxnId="{B79AF712-8964-40BE-90F4-5CFBBA23F220}">
      <dgm:prSet/>
      <dgm:spPr/>
      <dgm:t>
        <a:bodyPr/>
        <a:lstStyle/>
        <a:p>
          <a:endParaRPr lang="zh-CN" altLang="en-US"/>
        </a:p>
      </dgm:t>
    </dgm:pt>
    <dgm:pt modelId="{8C3AF335-7FA6-4776-A921-37DAA4A3782D}" type="sibTrans" cxnId="{B79AF712-8964-40BE-90F4-5CFBBA23F220}">
      <dgm:prSet/>
      <dgm:spPr/>
      <dgm:t>
        <a:bodyPr/>
        <a:lstStyle/>
        <a:p>
          <a:endParaRPr lang="zh-CN" altLang="en-US"/>
        </a:p>
      </dgm:t>
    </dgm:pt>
    <dgm:pt modelId="{4D7576B6-CA8B-4BC1-BDEF-06A5F858348D}">
      <dgm:prSet phldrT="[文本]"/>
      <dgm:spPr/>
      <dgm:t>
        <a:bodyPr/>
        <a:lstStyle/>
        <a:p>
          <a:r>
            <a:rPr lang="zh-CN" altLang="en-US" dirty="0"/>
            <a:t>主观主义价值论</a:t>
          </a:r>
        </a:p>
      </dgm:t>
    </dgm:pt>
    <dgm:pt modelId="{5CD82206-0ED9-47FD-84BC-59D9E77A7E97}" type="parTrans" cxnId="{CAF7FDAB-A75F-48CF-91D1-227BD86CB23B}">
      <dgm:prSet/>
      <dgm:spPr/>
      <dgm:t>
        <a:bodyPr/>
        <a:lstStyle/>
        <a:p>
          <a:endParaRPr lang="zh-CN" altLang="en-US"/>
        </a:p>
      </dgm:t>
    </dgm:pt>
    <dgm:pt modelId="{77A57241-CEDC-41CD-8A84-FA461F1CC7EA}" type="sibTrans" cxnId="{CAF7FDAB-A75F-48CF-91D1-227BD86CB23B}">
      <dgm:prSet/>
      <dgm:spPr/>
      <dgm:t>
        <a:bodyPr/>
        <a:lstStyle/>
        <a:p>
          <a:endParaRPr lang="zh-CN" altLang="en-US"/>
        </a:p>
      </dgm:t>
    </dgm:pt>
    <dgm:pt modelId="{C877FD8F-074B-481A-8DFF-10DDE7BD378D}">
      <dgm:prSet phldrT="[文本]"/>
      <dgm:spPr/>
      <dgm:t>
        <a:bodyPr/>
        <a:lstStyle/>
        <a:p>
          <a:r>
            <a:rPr lang="zh-CN" altLang="en-US" dirty="0"/>
            <a:t>是主体的欲望、情感和兴趣</a:t>
          </a:r>
        </a:p>
      </dgm:t>
    </dgm:pt>
    <dgm:pt modelId="{41501372-C607-476D-8E6F-9AEBA156B47E}" type="parTrans" cxnId="{E894EB6B-A551-4A9D-BBDE-CD16E5259686}">
      <dgm:prSet/>
      <dgm:spPr/>
      <dgm:t>
        <a:bodyPr/>
        <a:lstStyle/>
        <a:p>
          <a:endParaRPr lang="zh-CN" altLang="en-US"/>
        </a:p>
      </dgm:t>
    </dgm:pt>
    <dgm:pt modelId="{9978EC9D-1DD2-4F8A-B4C9-BF0534247F14}" type="sibTrans" cxnId="{E894EB6B-A551-4A9D-BBDE-CD16E5259686}">
      <dgm:prSet/>
      <dgm:spPr/>
      <dgm:t>
        <a:bodyPr/>
        <a:lstStyle/>
        <a:p>
          <a:endParaRPr lang="zh-CN" altLang="en-US"/>
        </a:p>
      </dgm:t>
    </dgm:pt>
    <dgm:pt modelId="{BF09E405-B8B2-44B0-8B36-9181C46534EA}">
      <dgm:prSet phldrT="[文本]"/>
      <dgm:spPr/>
      <dgm:t>
        <a:bodyPr/>
        <a:lstStyle/>
        <a:p>
          <a:r>
            <a:rPr lang="zh-CN" altLang="en-US" dirty="0"/>
            <a:t>与客体无关</a:t>
          </a:r>
        </a:p>
      </dgm:t>
    </dgm:pt>
    <dgm:pt modelId="{87589501-8149-47B6-A71F-AE55AA1C4B5A}" type="parTrans" cxnId="{46B4E3BD-E52B-490A-93FA-FBC429705FF2}">
      <dgm:prSet/>
      <dgm:spPr/>
      <dgm:t>
        <a:bodyPr/>
        <a:lstStyle/>
        <a:p>
          <a:endParaRPr lang="zh-CN" altLang="en-US"/>
        </a:p>
      </dgm:t>
    </dgm:pt>
    <dgm:pt modelId="{1B7750C6-E689-44BC-9992-123FA1DDD32C}" type="sibTrans" cxnId="{46B4E3BD-E52B-490A-93FA-FBC429705FF2}">
      <dgm:prSet/>
      <dgm:spPr/>
      <dgm:t>
        <a:bodyPr/>
        <a:lstStyle/>
        <a:p>
          <a:endParaRPr lang="zh-CN" altLang="en-US"/>
        </a:p>
      </dgm:t>
    </dgm:pt>
    <dgm:pt modelId="{E0BBB372-FE77-40EA-802F-2ED49DF89139}" type="pres">
      <dgm:prSet presAssocID="{AE2DACFC-3EFF-4527-84F7-5A6FC6F7C52A}" presName="list" presStyleCnt="0">
        <dgm:presLayoutVars>
          <dgm:dir/>
          <dgm:animLvl val="lvl"/>
        </dgm:presLayoutVars>
      </dgm:prSet>
      <dgm:spPr/>
    </dgm:pt>
    <dgm:pt modelId="{08483847-8CB4-4554-BF17-53EA0BEA46BD}" type="pres">
      <dgm:prSet presAssocID="{B2CD866F-3DCC-4B07-971E-2CC63529A6D7}" presName="posSpace" presStyleCnt="0"/>
      <dgm:spPr/>
    </dgm:pt>
    <dgm:pt modelId="{6DC40B31-1ACD-44FC-809A-2C73C028CC8A}" type="pres">
      <dgm:prSet presAssocID="{B2CD866F-3DCC-4B07-971E-2CC63529A6D7}" presName="vertFlow" presStyleCnt="0"/>
      <dgm:spPr/>
    </dgm:pt>
    <dgm:pt modelId="{68D99596-AA2E-4799-B262-18A65C83D253}" type="pres">
      <dgm:prSet presAssocID="{B2CD866F-3DCC-4B07-971E-2CC63529A6D7}" presName="topSpace" presStyleCnt="0"/>
      <dgm:spPr/>
    </dgm:pt>
    <dgm:pt modelId="{9C56FA36-33A8-4B9E-8DD5-776DDECB62F4}" type="pres">
      <dgm:prSet presAssocID="{B2CD866F-3DCC-4B07-971E-2CC63529A6D7}" presName="firstComp" presStyleCnt="0"/>
      <dgm:spPr/>
    </dgm:pt>
    <dgm:pt modelId="{AD7C3B78-4A6E-4E8A-8D74-9772B5648E26}" type="pres">
      <dgm:prSet presAssocID="{B2CD866F-3DCC-4B07-971E-2CC63529A6D7}" presName="firstChild" presStyleLbl="bgAccFollowNode1" presStyleIdx="0" presStyleCnt="4"/>
      <dgm:spPr/>
    </dgm:pt>
    <dgm:pt modelId="{E229DAB3-765E-4A9B-A149-940698B4315B}" type="pres">
      <dgm:prSet presAssocID="{B2CD866F-3DCC-4B07-971E-2CC63529A6D7}" presName="firstChildTx" presStyleLbl="bgAccFollowNode1" presStyleIdx="0" presStyleCnt="4">
        <dgm:presLayoutVars>
          <dgm:bulletEnabled val="1"/>
        </dgm:presLayoutVars>
      </dgm:prSet>
      <dgm:spPr/>
    </dgm:pt>
    <dgm:pt modelId="{963DDEE8-F6DC-45D4-BC55-6FA2B46BA1FF}" type="pres">
      <dgm:prSet presAssocID="{8C474A64-F6F3-4F52-8E60-0E7E2E54719C}" presName="comp" presStyleCnt="0"/>
      <dgm:spPr/>
    </dgm:pt>
    <dgm:pt modelId="{7866EB5B-73B2-424E-A34B-52573BA72AF8}" type="pres">
      <dgm:prSet presAssocID="{8C474A64-F6F3-4F52-8E60-0E7E2E54719C}" presName="child" presStyleLbl="bgAccFollowNode1" presStyleIdx="1" presStyleCnt="4"/>
      <dgm:spPr/>
    </dgm:pt>
    <dgm:pt modelId="{495F4B41-3702-4C95-8740-332D5BD9177A}" type="pres">
      <dgm:prSet presAssocID="{8C474A64-F6F3-4F52-8E60-0E7E2E54719C}" presName="childTx" presStyleLbl="bgAccFollowNode1" presStyleIdx="1" presStyleCnt="4">
        <dgm:presLayoutVars>
          <dgm:bulletEnabled val="1"/>
        </dgm:presLayoutVars>
      </dgm:prSet>
      <dgm:spPr/>
    </dgm:pt>
    <dgm:pt modelId="{E48CA646-1A42-48CA-8524-903B67653EA3}" type="pres">
      <dgm:prSet presAssocID="{B2CD866F-3DCC-4B07-971E-2CC63529A6D7}" presName="negSpace" presStyleCnt="0"/>
      <dgm:spPr/>
    </dgm:pt>
    <dgm:pt modelId="{3B5EF2C7-683F-4680-A5FD-5453F7DC5F49}" type="pres">
      <dgm:prSet presAssocID="{B2CD866F-3DCC-4B07-971E-2CC63529A6D7}" presName="circle" presStyleLbl="node1" presStyleIdx="0" presStyleCnt="2"/>
      <dgm:spPr/>
    </dgm:pt>
    <dgm:pt modelId="{CDA92FB6-0862-44D8-9229-E725B580E9D1}" type="pres">
      <dgm:prSet presAssocID="{5D85FCB8-B6B1-413D-ACFD-334852E1D295}" presName="transSpace" presStyleCnt="0"/>
      <dgm:spPr/>
    </dgm:pt>
    <dgm:pt modelId="{C40238CA-8C90-4A0D-A6B1-E9E09F5C65C6}" type="pres">
      <dgm:prSet presAssocID="{4D7576B6-CA8B-4BC1-BDEF-06A5F858348D}" presName="posSpace" presStyleCnt="0"/>
      <dgm:spPr/>
    </dgm:pt>
    <dgm:pt modelId="{9BB6C63E-14B3-4E84-9318-7D8E0966D42D}" type="pres">
      <dgm:prSet presAssocID="{4D7576B6-CA8B-4BC1-BDEF-06A5F858348D}" presName="vertFlow" presStyleCnt="0"/>
      <dgm:spPr/>
    </dgm:pt>
    <dgm:pt modelId="{CD120E7A-FEDE-4506-B676-68133682B1D5}" type="pres">
      <dgm:prSet presAssocID="{4D7576B6-CA8B-4BC1-BDEF-06A5F858348D}" presName="topSpace" presStyleCnt="0"/>
      <dgm:spPr/>
    </dgm:pt>
    <dgm:pt modelId="{21B5061E-51C3-4433-B81A-40C8DC845CE3}" type="pres">
      <dgm:prSet presAssocID="{4D7576B6-CA8B-4BC1-BDEF-06A5F858348D}" presName="firstComp" presStyleCnt="0"/>
      <dgm:spPr/>
    </dgm:pt>
    <dgm:pt modelId="{A14A7F40-CFAC-4E4E-A556-6C7B0B03535A}" type="pres">
      <dgm:prSet presAssocID="{4D7576B6-CA8B-4BC1-BDEF-06A5F858348D}" presName="firstChild" presStyleLbl="bgAccFollowNode1" presStyleIdx="2" presStyleCnt="4"/>
      <dgm:spPr/>
    </dgm:pt>
    <dgm:pt modelId="{98A59836-9CC4-43AB-AA25-53395DB26C7B}" type="pres">
      <dgm:prSet presAssocID="{4D7576B6-CA8B-4BC1-BDEF-06A5F858348D}" presName="firstChildTx" presStyleLbl="bgAccFollowNode1" presStyleIdx="2" presStyleCnt="4">
        <dgm:presLayoutVars>
          <dgm:bulletEnabled val="1"/>
        </dgm:presLayoutVars>
      </dgm:prSet>
      <dgm:spPr/>
    </dgm:pt>
    <dgm:pt modelId="{A5D4924B-0CDB-4463-93BF-D650F160BBAB}" type="pres">
      <dgm:prSet presAssocID="{BF09E405-B8B2-44B0-8B36-9181C46534EA}" presName="comp" presStyleCnt="0"/>
      <dgm:spPr/>
    </dgm:pt>
    <dgm:pt modelId="{1126A4CC-9AE0-471C-BB5B-1B5D330B4AB4}" type="pres">
      <dgm:prSet presAssocID="{BF09E405-B8B2-44B0-8B36-9181C46534EA}" presName="child" presStyleLbl="bgAccFollowNode1" presStyleIdx="3" presStyleCnt="4"/>
      <dgm:spPr/>
    </dgm:pt>
    <dgm:pt modelId="{236D6DB8-EDA1-4C37-A9FD-032ED7EBA3D2}" type="pres">
      <dgm:prSet presAssocID="{BF09E405-B8B2-44B0-8B36-9181C46534EA}" presName="childTx" presStyleLbl="bgAccFollowNode1" presStyleIdx="3" presStyleCnt="4">
        <dgm:presLayoutVars>
          <dgm:bulletEnabled val="1"/>
        </dgm:presLayoutVars>
      </dgm:prSet>
      <dgm:spPr/>
    </dgm:pt>
    <dgm:pt modelId="{EC967C51-73C9-4362-96E6-733140DB4FC7}" type="pres">
      <dgm:prSet presAssocID="{4D7576B6-CA8B-4BC1-BDEF-06A5F858348D}" presName="negSpace" presStyleCnt="0"/>
      <dgm:spPr/>
    </dgm:pt>
    <dgm:pt modelId="{565456AF-1F50-44E3-B391-0EB011BA9BFA}" type="pres">
      <dgm:prSet presAssocID="{4D7576B6-CA8B-4BC1-BDEF-06A5F858348D}" presName="circle" presStyleLbl="node1" presStyleIdx="1" presStyleCnt="2"/>
      <dgm:spPr/>
    </dgm:pt>
  </dgm:ptLst>
  <dgm:cxnLst>
    <dgm:cxn modelId="{E36E5502-98DA-425A-9EF3-2791A98AD486}" type="presOf" srcId="{AEED6656-6125-49F7-9145-B05993C2D06C}" destId="{E229DAB3-765E-4A9B-A149-940698B4315B}" srcOrd="1" destOrd="0" presId="urn:microsoft.com/office/officeart/2005/8/layout/hList9"/>
    <dgm:cxn modelId="{D80C8E07-06AB-4D76-925B-F3FD289D5262}" type="presOf" srcId="{8C474A64-F6F3-4F52-8E60-0E7E2E54719C}" destId="{495F4B41-3702-4C95-8740-332D5BD9177A}" srcOrd="1" destOrd="0" presId="urn:microsoft.com/office/officeart/2005/8/layout/hList9"/>
    <dgm:cxn modelId="{B79AF712-8964-40BE-90F4-5CFBBA23F220}" srcId="{B2CD866F-3DCC-4B07-971E-2CC63529A6D7}" destId="{8C474A64-F6F3-4F52-8E60-0E7E2E54719C}" srcOrd="1" destOrd="0" parTransId="{AD44E387-128B-48EB-B2B6-4F1107986031}" sibTransId="{8C3AF335-7FA6-4776-A921-37DAA4A3782D}"/>
    <dgm:cxn modelId="{D9F0B615-FB74-454D-9ACD-7F3D9371FDFC}" type="presOf" srcId="{BF09E405-B8B2-44B0-8B36-9181C46534EA}" destId="{236D6DB8-EDA1-4C37-A9FD-032ED7EBA3D2}" srcOrd="1" destOrd="0" presId="urn:microsoft.com/office/officeart/2005/8/layout/hList9"/>
    <dgm:cxn modelId="{28FA601F-B2CB-4B74-B4B7-D04B015BEED1}" type="presOf" srcId="{AE2DACFC-3EFF-4527-84F7-5A6FC6F7C52A}" destId="{E0BBB372-FE77-40EA-802F-2ED49DF89139}" srcOrd="0" destOrd="0" presId="urn:microsoft.com/office/officeart/2005/8/layout/hList9"/>
    <dgm:cxn modelId="{FE052465-E1A9-4C53-858A-532653E2171F}" srcId="{B2CD866F-3DCC-4B07-971E-2CC63529A6D7}" destId="{AEED6656-6125-49F7-9145-B05993C2D06C}" srcOrd="0" destOrd="0" parTransId="{BD30BD0F-9839-46C5-B4DC-4113CD3DAF9F}" sibTransId="{EDB7E3AB-5B8D-45A3-8EF6-AFDB74E7CC40}"/>
    <dgm:cxn modelId="{E894EB6B-A551-4A9D-BBDE-CD16E5259686}" srcId="{4D7576B6-CA8B-4BC1-BDEF-06A5F858348D}" destId="{C877FD8F-074B-481A-8DFF-10DDE7BD378D}" srcOrd="0" destOrd="0" parTransId="{41501372-C607-476D-8E6F-9AEBA156B47E}" sibTransId="{9978EC9D-1DD2-4F8A-B4C9-BF0534247F14}"/>
    <dgm:cxn modelId="{A6D41A8A-28FD-45B9-8AAD-50CF0E25AB57}" type="presOf" srcId="{AEED6656-6125-49F7-9145-B05993C2D06C}" destId="{AD7C3B78-4A6E-4E8A-8D74-9772B5648E26}" srcOrd="0" destOrd="0" presId="urn:microsoft.com/office/officeart/2005/8/layout/hList9"/>
    <dgm:cxn modelId="{461D42A3-C4A4-4E46-B819-98E3F41DD30A}" type="presOf" srcId="{8C474A64-F6F3-4F52-8E60-0E7E2E54719C}" destId="{7866EB5B-73B2-424E-A34B-52573BA72AF8}" srcOrd="0" destOrd="0" presId="urn:microsoft.com/office/officeart/2005/8/layout/hList9"/>
    <dgm:cxn modelId="{A3F4A0A9-19B7-4FD3-ACEB-44E3465C82E1}" type="presOf" srcId="{C877FD8F-074B-481A-8DFF-10DDE7BD378D}" destId="{98A59836-9CC4-43AB-AA25-53395DB26C7B}" srcOrd="1" destOrd="0" presId="urn:microsoft.com/office/officeart/2005/8/layout/hList9"/>
    <dgm:cxn modelId="{CAF7FDAB-A75F-48CF-91D1-227BD86CB23B}" srcId="{AE2DACFC-3EFF-4527-84F7-5A6FC6F7C52A}" destId="{4D7576B6-CA8B-4BC1-BDEF-06A5F858348D}" srcOrd="1" destOrd="0" parTransId="{5CD82206-0ED9-47FD-84BC-59D9E77A7E97}" sibTransId="{77A57241-CEDC-41CD-8A84-FA461F1CC7EA}"/>
    <dgm:cxn modelId="{46B4E3BD-E52B-490A-93FA-FBC429705FF2}" srcId="{4D7576B6-CA8B-4BC1-BDEF-06A5F858348D}" destId="{BF09E405-B8B2-44B0-8B36-9181C46534EA}" srcOrd="1" destOrd="0" parTransId="{87589501-8149-47B6-A71F-AE55AA1C4B5A}" sibTransId="{1B7750C6-E689-44BC-9992-123FA1DDD32C}"/>
    <dgm:cxn modelId="{62D534C7-75BF-4AB4-80FA-2A8E8E265304}" type="presOf" srcId="{BF09E405-B8B2-44B0-8B36-9181C46534EA}" destId="{1126A4CC-9AE0-471C-BB5B-1B5D330B4AB4}" srcOrd="0" destOrd="0" presId="urn:microsoft.com/office/officeart/2005/8/layout/hList9"/>
    <dgm:cxn modelId="{C19AE3CC-5158-4210-99BD-F94A881C3CF7}" type="presOf" srcId="{C877FD8F-074B-481A-8DFF-10DDE7BD378D}" destId="{A14A7F40-CFAC-4E4E-A556-6C7B0B03535A}" srcOrd="0" destOrd="0" presId="urn:microsoft.com/office/officeart/2005/8/layout/hList9"/>
    <dgm:cxn modelId="{2B7ADFF2-D129-430B-9952-3A95E613EB69}" srcId="{AE2DACFC-3EFF-4527-84F7-5A6FC6F7C52A}" destId="{B2CD866F-3DCC-4B07-971E-2CC63529A6D7}" srcOrd="0" destOrd="0" parTransId="{8A0546E4-0475-49F2-9C21-32BC77FB62B3}" sibTransId="{5D85FCB8-B6B1-413D-ACFD-334852E1D295}"/>
    <dgm:cxn modelId="{736242F4-E003-41F4-A153-BFDE975A7A28}" type="presOf" srcId="{B2CD866F-3DCC-4B07-971E-2CC63529A6D7}" destId="{3B5EF2C7-683F-4680-A5FD-5453F7DC5F49}" srcOrd="0" destOrd="0" presId="urn:microsoft.com/office/officeart/2005/8/layout/hList9"/>
    <dgm:cxn modelId="{ADD9E8F9-A85D-4D59-A22C-EDCCEB419CB0}" type="presOf" srcId="{4D7576B6-CA8B-4BC1-BDEF-06A5F858348D}" destId="{565456AF-1F50-44E3-B391-0EB011BA9BFA}" srcOrd="0" destOrd="0" presId="urn:microsoft.com/office/officeart/2005/8/layout/hList9"/>
    <dgm:cxn modelId="{C5579CE1-1223-4914-8381-086FCA7A3F09}" type="presParOf" srcId="{E0BBB372-FE77-40EA-802F-2ED49DF89139}" destId="{08483847-8CB4-4554-BF17-53EA0BEA46BD}" srcOrd="0" destOrd="0" presId="urn:microsoft.com/office/officeart/2005/8/layout/hList9"/>
    <dgm:cxn modelId="{DC847B98-E249-47E5-BDDC-4DAB51DD265A}" type="presParOf" srcId="{E0BBB372-FE77-40EA-802F-2ED49DF89139}" destId="{6DC40B31-1ACD-44FC-809A-2C73C028CC8A}" srcOrd="1" destOrd="0" presId="urn:microsoft.com/office/officeart/2005/8/layout/hList9"/>
    <dgm:cxn modelId="{EE06475B-5CE6-4992-A66B-99244B8CE0E8}" type="presParOf" srcId="{6DC40B31-1ACD-44FC-809A-2C73C028CC8A}" destId="{68D99596-AA2E-4799-B262-18A65C83D253}" srcOrd="0" destOrd="0" presId="urn:microsoft.com/office/officeart/2005/8/layout/hList9"/>
    <dgm:cxn modelId="{18497C8F-D8A6-400A-87F2-D0B12A899A4C}" type="presParOf" srcId="{6DC40B31-1ACD-44FC-809A-2C73C028CC8A}" destId="{9C56FA36-33A8-4B9E-8DD5-776DDECB62F4}" srcOrd="1" destOrd="0" presId="urn:microsoft.com/office/officeart/2005/8/layout/hList9"/>
    <dgm:cxn modelId="{DAAF4219-7738-479D-97AE-8505A5C66F60}" type="presParOf" srcId="{9C56FA36-33A8-4B9E-8DD5-776DDECB62F4}" destId="{AD7C3B78-4A6E-4E8A-8D74-9772B5648E26}" srcOrd="0" destOrd="0" presId="urn:microsoft.com/office/officeart/2005/8/layout/hList9"/>
    <dgm:cxn modelId="{3FEE2947-2156-4EEC-A57F-DD00C7C29837}" type="presParOf" srcId="{9C56FA36-33A8-4B9E-8DD5-776DDECB62F4}" destId="{E229DAB3-765E-4A9B-A149-940698B4315B}" srcOrd="1" destOrd="0" presId="urn:microsoft.com/office/officeart/2005/8/layout/hList9"/>
    <dgm:cxn modelId="{62317BBF-9CB4-4AE3-95A0-73CD7BC7C30D}" type="presParOf" srcId="{6DC40B31-1ACD-44FC-809A-2C73C028CC8A}" destId="{963DDEE8-F6DC-45D4-BC55-6FA2B46BA1FF}" srcOrd="2" destOrd="0" presId="urn:microsoft.com/office/officeart/2005/8/layout/hList9"/>
    <dgm:cxn modelId="{2206F26A-8306-479F-AAC2-5D526CB26703}" type="presParOf" srcId="{963DDEE8-F6DC-45D4-BC55-6FA2B46BA1FF}" destId="{7866EB5B-73B2-424E-A34B-52573BA72AF8}" srcOrd="0" destOrd="0" presId="urn:microsoft.com/office/officeart/2005/8/layout/hList9"/>
    <dgm:cxn modelId="{96F94F4A-FFF1-45A5-AD0E-AC5580D7DD31}" type="presParOf" srcId="{963DDEE8-F6DC-45D4-BC55-6FA2B46BA1FF}" destId="{495F4B41-3702-4C95-8740-332D5BD9177A}" srcOrd="1" destOrd="0" presId="urn:microsoft.com/office/officeart/2005/8/layout/hList9"/>
    <dgm:cxn modelId="{09575D1C-D4B6-4B59-AFDB-A667BFDD24BB}" type="presParOf" srcId="{E0BBB372-FE77-40EA-802F-2ED49DF89139}" destId="{E48CA646-1A42-48CA-8524-903B67653EA3}" srcOrd="2" destOrd="0" presId="urn:microsoft.com/office/officeart/2005/8/layout/hList9"/>
    <dgm:cxn modelId="{3731DB15-26B9-4E2F-AA7E-9F961D4F486E}" type="presParOf" srcId="{E0BBB372-FE77-40EA-802F-2ED49DF89139}" destId="{3B5EF2C7-683F-4680-A5FD-5453F7DC5F49}" srcOrd="3" destOrd="0" presId="urn:microsoft.com/office/officeart/2005/8/layout/hList9"/>
    <dgm:cxn modelId="{45902F63-57A5-4F8C-A769-DDD50EEAA5EE}" type="presParOf" srcId="{E0BBB372-FE77-40EA-802F-2ED49DF89139}" destId="{CDA92FB6-0862-44D8-9229-E725B580E9D1}" srcOrd="4" destOrd="0" presId="urn:microsoft.com/office/officeart/2005/8/layout/hList9"/>
    <dgm:cxn modelId="{E9EDFE41-CA4C-4220-9442-62840684E3FF}" type="presParOf" srcId="{E0BBB372-FE77-40EA-802F-2ED49DF89139}" destId="{C40238CA-8C90-4A0D-A6B1-E9E09F5C65C6}" srcOrd="5" destOrd="0" presId="urn:microsoft.com/office/officeart/2005/8/layout/hList9"/>
    <dgm:cxn modelId="{87502896-C65A-44A8-8C74-809CFECCC50B}" type="presParOf" srcId="{E0BBB372-FE77-40EA-802F-2ED49DF89139}" destId="{9BB6C63E-14B3-4E84-9318-7D8E0966D42D}" srcOrd="6" destOrd="0" presId="urn:microsoft.com/office/officeart/2005/8/layout/hList9"/>
    <dgm:cxn modelId="{09958267-58E3-4331-A0F3-57B4DEE6F834}" type="presParOf" srcId="{9BB6C63E-14B3-4E84-9318-7D8E0966D42D}" destId="{CD120E7A-FEDE-4506-B676-68133682B1D5}" srcOrd="0" destOrd="0" presId="urn:microsoft.com/office/officeart/2005/8/layout/hList9"/>
    <dgm:cxn modelId="{8EF387CA-B303-4AA7-B29D-B109D5BA9760}" type="presParOf" srcId="{9BB6C63E-14B3-4E84-9318-7D8E0966D42D}" destId="{21B5061E-51C3-4433-B81A-40C8DC845CE3}" srcOrd="1" destOrd="0" presId="urn:microsoft.com/office/officeart/2005/8/layout/hList9"/>
    <dgm:cxn modelId="{1B387A67-827C-4A09-A39D-7A9C5DE5A16E}" type="presParOf" srcId="{21B5061E-51C3-4433-B81A-40C8DC845CE3}" destId="{A14A7F40-CFAC-4E4E-A556-6C7B0B03535A}" srcOrd="0" destOrd="0" presId="urn:microsoft.com/office/officeart/2005/8/layout/hList9"/>
    <dgm:cxn modelId="{CC45C93E-3E44-49AA-8335-C5EFB8855048}" type="presParOf" srcId="{21B5061E-51C3-4433-B81A-40C8DC845CE3}" destId="{98A59836-9CC4-43AB-AA25-53395DB26C7B}" srcOrd="1" destOrd="0" presId="urn:microsoft.com/office/officeart/2005/8/layout/hList9"/>
    <dgm:cxn modelId="{5369A27E-6620-42BF-BBCD-668461E68474}" type="presParOf" srcId="{9BB6C63E-14B3-4E84-9318-7D8E0966D42D}" destId="{A5D4924B-0CDB-4463-93BF-D650F160BBAB}" srcOrd="2" destOrd="0" presId="urn:microsoft.com/office/officeart/2005/8/layout/hList9"/>
    <dgm:cxn modelId="{1EFD1917-A058-43D4-A204-84396B5A84CF}" type="presParOf" srcId="{A5D4924B-0CDB-4463-93BF-D650F160BBAB}" destId="{1126A4CC-9AE0-471C-BB5B-1B5D330B4AB4}" srcOrd="0" destOrd="0" presId="urn:microsoft.com/office/officeart/2005/8/layout/hList9"/>
    <dgm:cxn modelId="{7EE6B77C-4AD4-4010-9544-3C58E06AA63E}" type="presParOf" srcId="{A5D4924B-0CDB-4463-93BF-D650F160BBAB}" destId="{236D6DB8-EDA1-4C37-A9FD-032ED7EBA3D2}" srcOrd="1" destOrd="0" presId="urn:microsoft.com/office/officeart/2005/8/layout/hList9"/>
    <dgm:cxn modelId="{6A905B0E-031C-4B0A-B578-F74BC640BDD0}" type="presParOf" srcId="{E0BBB372-FE77-40EA-802F-2ED49DF89139}" destId="{EC967C51-73C9-4362-96E6-733140DB4FC7}" srcOrd="7" destOrd="0" presId="urn:microsoft.com/office/officeart/2005/8/layout/hList9"/>
    <dgm:cxn modelId="{BF9DB8A8-C4C7-48AB-A90F-183D92DA6F1B}" type="presParOf" srcId="{E0BBB372-FE77-40EA-802F-2ED49DF89139}" destId="{565456AF-1F50-44E3-B391-0EB011BA9BFA}"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C3B78-4A6E-4E8A-8D74-9772B5648E26}">
      <dsp:nvSpPr>
        <dsp:cNvPr id="0" name=""/>
        <dsp:cNvSpPr/>
      </dsp:nvSpPr>
      <dsp:spPr>
        <a:xfrm>
          <a:off x="774418" y="834935"/>
          <a:ext cx="1450334" cy="96737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zh-CN" altLang="en-US" sz="1400" kern="1200" dirty="0"/>
            <a:t>是客体本身所固有的</a:t>
          </a:r>
        </a:p>
      </dsp:txBody>
      <dsp:txXfrm>
        <a:off x="1006472" y="834935"/>
        <a:ext cx="1218280" cy="967373"/>
      </dsp:txXfrm>
    </dsp:sp>
    <dsp:sp modelId="{7866EB5B-73B2-424E-A34B-52573BA72AF8}">
      <dsp:nvSpPr>
        <dsp:cNvPr id="0" name=""/>
        <dsp:cNvSpPr/>
      </dsp:nvSpPr>
      <dsp:spPr>
        <a:xfrm>
          <a:off x="774418" y="1802308"/>
          <a:ext cx="1450334" cy="967373"/>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zh-CN" altLang="en-US" sz="1400" kern="1200" dirty="0"/>
            <a:t>与主体无关</a:t>
          </a:r>
        </a:p>
      </dsp:txBody>
      <dsp:txXfrm>
        <a:off x="1006472" y="1802308"/>
        <a:ext cx="1218280" cy="967373"/>
      </dsp:txXfrm>
    </dsp:sp>
    <dsp:sp modelId="{3B5EF2C7-683F-4680-A5FD-5453F7DC5F49}">
      <dsp:nvSpPr>
        <dsp:cNvPr id="0" name=""/>
        <dsp:cNvSpPr/>
      </dsp:nvSpPr>
      <dsp:spPr>
        <a:xfrm>
          <a:off x="906" y="448179"/>
          <a:ext cx="966889" cy="96688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客观主义价值论</a:t>
          </a:r>
        </a:p>
      </dsp:txBody>
      <dsp:txXfrm>
        <a:off x="142504" y="589777"/>
        <a:ext cx="683693" cy="683693"/>
      </dsp:txXfrm>
    </dsp:sp>
    <dsp:sp modelId="{A14A7F40-CFAC-4E4E-A556-6C7B0B03535A}">
      <dsp:nvSpPr>
        <dsp:cNvPr id="0" name=""/>
        <dsp:cNvSpPr/>
      </dsp:nvSpPr>
      <dsp:spPr>
        <a:xfrm>
          <a:off x="3191642" y="834935"/>
          <a:ext cx="1450334" cy="967373"/>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zh-CN" altLang="en-US" sz="1400" kern="1200" dirty="0"/>
            <a:t>是主体的欲望、情感和兴趣</a:t>
          </a:r>
        </a:p>
      </dsp:txBody>
      <dsp:txXfrm>
        <a:off x="3423696" y="834935"/>
        <a:ext cx="1218280" cy="967373"/>
      </dsp:txXfrm>
    </dsp:sp>
    <dsp:sp modelId="{1126A4CC-9AE0-471C-BB5B-1B5D330B4AB4}">
      <dsp:nvSpPr>
        <dsp:cNvPr id="0" name=""/>
        <dsp:cNvSpPr/>
      </dsp:nvSpPr>
      <dsp:spPr>
        <a:xfrm>
          <a:off x="3191642" y="1802308"/>
          <a:ext cx="1450334" cy="967373"/>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zh-CN" altLang="en-US" sz="1400" kern="1200" dirty="0"/>
            <a:t>与客体无关</a:t>
          </a:r>
        </a:p>
      </dsp:txBody>
      <dsp:txXfrm>
        <a:off x="3423696" y="1802308"/>
        <a:ext cx="1218280" cy="967373"/>
      </dsp:txXfrm>
    </dsp:sp>
    <dsp:sp modelId="{565456AF-1F50-44E3-B391-0EB011BA9BFA}">
      <dsp:nvSpPr>
        <dsp:cNvPr id="0" name=""/>
        <dsp:cNvSpPr/>
      </dsp:nvSpPr>
      <dsp:spPr>
        <a:xfrm>
          <a:off x="2418130" y="448179"/>
          <a:ext cx="966889" cy="966889"/>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主观主义价值论</a:t>
          </a:r>
        </a:p>
      </dsp:txBody>
      <dsp:txXfrm>
        <a:off x="2559728" y="589777"/>
        <a:ext cx="683693" cy="683693"/>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7E596-A4F9-4ACB-8266-8888AAF391AB}" type="datetimeFigureOut">
              <a:rPr lang="zh-CN" altLang="en-US" smtClean="0"/>
              <a:t>2021/9/28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5121C-BA9E-4E07-810F-9FFF49B93A5F}" type="slidenum">
              <a:rPr lang="zh-CN" altLang="en-US" smtClean="0"/>
              <a:t>‹#›</a:t>
            </a:fld>
            <a:endParaRPr lang="zh-CN" altLang="en-US"/>
          </a:p>
        </p:txBody>
      </p:sp>
    </p:spTree>
    <p:extLst>
      <p:ext uri="{BB962C8B-B14F-4D97-AF65-F5344CB8AC3E}">
        <p14:creationId xmlns:p14="http://schemas.microsoft.com/office/powerpoint/2010/main" val="2361338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555899B8-1CC1-48D6-91A4-43B61D92987E}" type="slidenum">
              <a:rPr lang="zh-CN" altLang="en-US" smtClean="0"/>
              <a:pPr>
                <a:defRPr/>
              </a:pPr>
              <a:t>76</a:t>
            </a:fld>
            <a:endParaRPr lang="zh-CN" altLang="en-US"/>
          </a:p>
        </p:txBody>
      </p:sp>
    </p:spTree>
    <p:extLst>
      <p:ext uri="{BB962C8B-B14F-4D97-AF65-F5344CB8AC3E}">
        <p14:creationId xmlns:p14="http://schemas.microsoft.com/office/powerpoint/2010/main" val="725500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46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473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359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0"/>
            <a:ext cx="8496300" cy="1090613"/>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a:xfrm>
            <a:off x="323850" y="1554163"/>
            <a:ext cx="8496300" cy="424815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256308359"/>
      </p:ext>
    </p:extLst>
  </p:cSld>
  <p:clrMapOvr>
    <a:masterClrMapping/>
  </p:clrMapOvr>
  <p:transition spd="med" advTm="2000">
    <p:spli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7">
            <a:extLst>
              <a:ext uri="{FF2B5EF4-FFF2-40B4-BE49-F238E27FC236}">
                <a16:creationId xmlns:a16="http://schemas.microsoft.com/office/drawing/2014/main" id="{E50CB72B-E0F8-4258-A562-42CAF926B0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6262688"/>
            <a:ext cx="91440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6">
            <a:extLst>
              <a:ext uri="{FF2B5EF4-FFF2-40B4-BE49-F238E27FC236}">
                <a16:creationId xmlns:a16="http://schemas.microsoft.com/office/drawing/2014/main" id="{120583E7-E4A0-4306-A3D4-16B0BA6E0B4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9.jpe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image" Target="../media/image13.png"/><Relationship Id="rId4" Type="http://schemas.openxmlformats.org/officeDocument/2006/relationships/slide" Target="slide35.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9.xml"/><Relationship Id="rId7" Type="http://schemas.openxmlformats.org/officeDocument/2006/relationships/slide" Target="slide3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58.xml"/><Relationship Id="rId4" Type="http://schemas.openxmlformats.org/officeDocument/2006/relationships/slide" Target="slide5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3.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12.xml"/><Relationship Id="rId7" Type="http://schemas.openxmlformats.org/officeDocument/2006/relationships/slide" Target="slide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30.xml"/><Relationship Id="rId4" Type="http://schemas.openxmlformats.org/officeDocument/2006/relationships/slide" Target="slide20.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79.xml"/><Relationship Id="rId7" Type="http://schemas.openxmlformats.org/officeDocument/2006/relationships/slide" Target="slide77.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87.xml"/><Relationship Id="rId4" Type="http://schemas.openxmlformats.org/officeDocument/2006/relationships/slide" Target="slide86.xml"/></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35270;&#39057;&#36164;&#28304;/&#23454;&#20107;&#27714;&#26159;&#30707;&#21051;.mp4" TargetMode="External"/><Relationship Id="rId2" Type="http://schemas.openxmlformats.org/officeDocument/2006/relationships/image" Target="../media/image101.jpeg"/><Relationship Id="rId1" Type="http://schemas.openxmlformats.org/officeDocument/2006/relationships/slideLayout" Target="../slideLayouts/slideLayout3.xml"/><Relationship Id="rId5" Type="http://schemas.openxmlformats.org/officeDocument/2006/relationships/image" Target="../media/image103.jpeg"/><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图片 9">
            <a:extLst>
              <a:ext uri="{FF2B5EF4-FFF2-40B4-BE49-F238E27FC236}">
                <a16:creationId xmlns:a16="http://schemas.microsoft.com/office/drawing/2014/main" id="{0A1C5497-F626-48E9-8839-4A71960C3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568"/>
          <a:stretch>
            <a:fillRect/>
          </a:stretch>
        </p:blipFill>
        <p:spPr bwMode="auto">
          <a:xfrm>
            <a:off x="4719638" y="0"/>
            <a:ext cx="2081212"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图片 19">
            <a:extLst>
              <a:ext uri="{FF2B5EF4-FFF2-40B4-BE49-F238E27FC236}">
                <a16:creationId xmlns:a16="http://schemas.microsoft.com/office/drawing/2014/main" id="{E8F27228-901E-430D-A780-64ECD08DF1FB}"/>
              </a:ext>
            </a:extLst>
          </p:cNvPr>
          <p:cNvSpPr>
            <a:spLocks noChangeAspect="1" noChangeArrowheads="1"/>
          </p:cNvSpPr>
          <p:nvPr/>
        </p:nvSpPr>
        <p:spPr bwMode="auto">
          <a:xfrm>
            <a:off x="7062788" y="2370138"/>
            <a:ext cx="208121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076" name="图片 9">
            <a:extLst>
              <a:ext uri="{FF2B5EF4-FFF2-40B4-BE49-F238E27FC236}">
                <a16:creationId xmlns:a16="http://schemas.microsoft.com/office/drawing/2014/main" id="{9CFE4E45-C53A-4046-8DC4-8AEDD5A59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750" t="6879" r="35017" b="9377"/>
          <a:stretch>
            <a:fillRect/>
          </a:stretch>
        </p:blipFill>
        <p:spPr bwMode="auto">
          <a:xfrm>
            <a:off x="2408238" y="2370138"/>
            <a:ext cx="2081212"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31">
            <a:extLst>
              <a:ext uri="{FF2B5EF4-FFF2-40B4-BE49-F238E27FC236}">
                <a16:creationId xmlns:a16="http://schemas.microsoft.com/office/drawing/2014/main" id="{FC82110B-CADB-43FE-955B-08452569C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931" r="16870"/>
          <a:stretch>
            <a:fillRect/>
          </a:stretch>
        </p:blipFill>
        <p:spPr bwMode="auto">
          <a:xfrm>
            <a:off x="4719638" y="2370138"/>
            <a:ext cx="2112962"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26">
            <a:extLst>
              <a:ext uri="{FF2B5EF4-FFF2-40B4-BE49-F238E27FC236}">
                <a16:creationId xmlns:a16="http://schemas.microsoft.com/office/drawing/2014/main" id="{FB26BAE1-154B-419E-BC4D-602DB42DD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715" r="32562"/>
          <a:stretch>
            <a:fillRect/>
          </a:stretch>
        </p:blipFill>
        <p:spPr bwMode="auto">
          <a:xfrm>
            <a:off x="7062788" y="4768850"/>
            <a:ext cx="208121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8CBCB18-7BC3-4BA6-AE0F-D2D0DDA0830F}"/>
              </a:ext>
            </a:extLst>
          </p:cNvPr>
          <p:cNvSpPr/>
          <p:nvPr/>
        </p:nvSpPr>
        <p:spPr>
          <a:xfrm>
            <a:off x="0" y="4776788"/>
            <a:ext cx="6832600" cy="2081212"/>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Arial" panose="020B0604020202020204"/>
            </a:endParaRPr>
          </a:p>
        </p:txBody>
      </p:sp>
      <p:sp>
        <p:nvSpPr>
          <p:cNvPr id="6" name="文本框 5">
            <a:extLst>
              <a:ext uri="{FF2B5EF4-FFF2-40B4-BE49-F238E27FC236}">
                <a16:creationId xmlns:a16="http://schemas.microsoft.com/office/drawing/2014/main" id="{B3D77D5F-0E7B-4298-A4D8-0D47099A35FA}"/>
              </a:ext>
            </a:extLst>
          </p:cNvPr>
          <p:cNvSpPr txBox="1"/>
          <p:nvPr/>
        </p:nvSpPr>
        <p:spPr>
          <a:xfrm>
            <a:off x="0" y="5448029"/>
            <a:ext cx="6800850" cy="738728"/>
          </a:xfrm>
          <a:prstGeom prst="rect">
            <a:avLst/>
          </a:prstGeom>
          <a:noFill/>
        </p:spPr>
        <p:txBody>
          <a:bodyPr>
            <a:spAutoFit/>
            <a:scene3d>
              <a:camera prst="orthographicFront"/>
              <a:lightRig rig="threePt" dir="t"/>
            </a:scene3d>
            <a:sp3d contourW="12700"/>
          </a:bodyPr>
          <a:lstStyle/>
          <a:p>
            <a:pPr algn="ctr" defTabSz="914400" eaLnBrk="1" fontAlgn="auto" hangingPunct="1">
              <a:lnSpc>
                <a:spcPct val="114000"/>
              </a:lnSpc>
              <a:spcBef>
                <a:spcPts val="0"/>
              </a:spcBef>
              <a:spcAft>
                <a:spcPts val="0"/>
              </a:spcAft>
              <a:defRPr/>
            </a:pPr>
            <a:r>
              <a:rPr lang="zh-CN" altLang="en-US" sz="4000" b="1" dirty="0">
                <a:solidFill>
                  <a:prstClr val="white"/>
                </a:solidFill>
                <a:latin typeface="Century Gothic" pitchFamily="34" charset="0"/>
                <a:sym typeface="+mn-ea"/>
              </a:rPr>
              <a:t>实践与认识及其发展规律</a:t>
            </a:r>
          </a:p>
        </p:txBody>
      </p:sp>
      <p:sp>
        <p:nvSpPr>
          <p:cNvPr id="9" name="矩形 8">
            <a:extLst>
              <a:ext uri="{FF2B5EF4-FFF2-40B4-BE49-F238E27FC236}">
                <a16:creationId xmlns:a16="http://schemas.microsoft.com/office/drawing/2014/main" id="{70A439A1-B98F-4E39-A358-05A672160C7D}"/>
              </a:ext>
            </a:extLst>
          </p:cNvPr>
          <p:cNvSpPr/>
          <p:nvPr/>
        </p:nvSpPr>
        <p:spPr>
          <a:xfrm>
            <a:off x="7062788" y="0"/>
            <a:ext cx="2081212" cy="2081213"/>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Arial" panose="020B0604020202020204"/>
            </a:endParaRPr>
          </a:p>
        </p:txBody>
      </p:sp>
      <p:sp>
        <p:nvSpPr>
          <p:cNvPr id="11" name="文本框 10">
            <a:extLst>
              <a:ext uri="{FF2B5EF4-FFF2-40B4-BE49-F238E27FC236}">
                <a16:creationId xmlns:a16="http://schemas.microsoft.com/office/drawing/2014/main" id="{E343F9E0-A75D-4E2F-BD28-A622FE3EDF15}"/>
              </a:ext>
            </a:extLst>
          </p:cNvPr>
          <p:cNvSpPr txBox="1"/>
          <p:nvPr/>
        </p:nvSpPr>
        <p:spPr>
          <a:xfrm>
            <a:off x="598430" y="981677"/>
            <a:ext cx="1184940" cy="3533455"/>
          </a:xfrm>
          <a:prstGeom prst="rect">
            <a:avLst/>
          </a:prstGeom>
          <a:noFill/>
        </p:spPr>
        <p:txBody>
          <a:bodyPr vert="eaVert">
            <a:spAutoFit/>
            <a:scene3d>
              <a:camera prst="orthographicFront"/>
              <a:lightRig rig="threePt" dir="t"/>
            </a:scene3d>
            <a:sp3d contourW="12700"/>
          </a:bodyPr>
          <a:lstStyle/>
          <a:p>
            <a:pPr algn="ctr" defTabSz="914400" eaLnBrk="1" fontAlgn="auto" hangingPunct="1">
              <a:spcBef>
                <a:spcPts val="0"/>
              </a:spcBef>
              <a:spcAft>
                <a:spcPts val="0"/>
              </a:spcAft>
              <a:defRPr/>
            </a:pPr>
            <a:r>
              <a:rPr lang="zh-CN" altLang="en-US" sz="6500" b="1" dirty="0">
                <a:solidFill>
                  <a:schemeClr val="tx1">
                    <a:lumMod val="85000"/>
                    <a:lumOff val="15000"/>
                  </a:schemeClr>
                </a:solidFill>
                <a:latin typeface="Agency FB" pitchFamily="34" charset="0"/>
                <a:sym typeface="+mn-ea"/>
              </a:rPr>
              <a:t>第二章</a:t>
            </a:r>
            <a:endParaRPr lang="en-US" altLang="zh-CN" sz="6500" b="1" dirty="0">
              <a:solidFill>
                <a:schemeClr val="tx1">
                  <a:lumMod val="85000"/>
                  <a:lumOff val="15000"/>
                </a:schemeClr>
              </a:solidFill>
              <a:latin typeface="Agency FB" pitchFamily="34" charset="0"/>
              <a:sym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8DE88A-9584-4E21-BF7F-8D75439DA136}"/>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一、科学的实践观及其意义</a:t>
            </a:r>
          </a:p>
        </p:txBody>
      </p:sp>
      <p:sp>
        <p:nvSpPr>
          <p:cNvPr id="3" name="圆角矩形 15">
            <a:extLst>
              <a:ext uri="{FF2B5EF4-FFF2-40B4-BE49-F238E27FC236}">
                <a16:creationId xmlns:a16="http://schemas.microsoft.com/office/drawing/2014/main" id="{CB1F95B8-A71B-4987-ACD2-9285CF8CA1F5}"/>
              </a:ext>
            </a:extLst>
          </p:cNvPr>
          <p:cNvSpPr/>
          <p:nvPr/>
        </p:nvSpPr>
        <p:spPr bwMode="auto">
          <a:xfrm>
            <a:off x="296863" y="1476375"/>
            <a:ext cx="327196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科学实践观的意义</a:t>
            </a:r>
          </a:p>
        </p:txBody>
      </p:sp>
      <p:sp>
        <p:nvSpPr>
          <p:cNvPr id="4" name="文本框 3">
            <a:extLst>
              <a:ext uri="{FF2B5EF4-FFF2-40B4-BE49-F238E27FC236}">
                <a16:creationId xmlns:a16="http://schemas.microsoft.com/office/drawing/2014/main" id="{334EFF8A-49B5-494C-BAB0-27D0590BCCCE}"/>
              </a:ext>
            </a:extLst>
          </p:cNvPr>
          <p:cNvSpPr txBox="1"/>
          <p:nvPr/>
        </p:nvSpPr>
        <p:spPr bwMode="auto">
          <a:xfrm>
            <a:off x="1198485" y="2299317"/>
            <a:ext cx="7102553" cy="3184462"/>
          </a:xfrm>
          <a:prstGeom prst="rect">
            <a:avLst/>
          </a:prstGeom>
          <a:noFill/>
          <a:ln>
            <a:noFill/>
          </a:ln>
        </p:spPr>
        <p:txBody>
          <a:bodyPr wrap="square" rtlCol="0">
            <a:spAutoFit/>
          </a:bodyPr>
          <a:lstStyle/>
          <a:p>
            <a:pPr algn="just">
              <a:lnSpc>
                <a:spcPct val="120000"/>
              </a:lnSpc>
              <a:spcBef>
                <a:spcPts val="1400"/>
              </a:spcBef>
            </a:pPr>
            <a:r>
              <a:rPr lang="zh-CN" altLang="en-US" sz="2000" dirty="0"/>
              <a:t>第一，克服了旧唯物主义的根本缺陷，批判超越了唯心主义；</a:t>
            </a:r>
            <a:endParaRPr lang="en-US" altLang="zh-CN" sz="2000" dirty="0"/>
          </a:p>
          <a:p>
            <a:pPr algn="just">
              <a:lnSpc>
                <a:spcPct val="120000"/>
              </a:lnSpc>
              <a:spcBef>
                <a:spcPts val="1400"/>
              </a:spcBef>
            </a:pPr>
            <a:r>
              <a:rPr lang="zh-CN" altLang="en-US" sz="2000" dirty="0"/>
              <a:t>第二，建立了</a:t>
            </a:r>
            <a:r>
              <a:rPr lang="zh-CN" altLang="en-US" sz="2000" dirty="0">
                <a:highlight>
                  <a:srgbClr val="FFFF00"/>
                </a:highlight>
              </a:rPr>
              <a:t>科学的、能动的、革命的</a:t>
            </a:r>
            <a:r>
              <a:rPr lang="zh-CN" altLang="en-US" sz="2000" dirty="0"/>
              <a:t>反映论，实现了人类认识史上的变革；</a:t>
            </a:r>
            <a:endParaRPr lang="en-US" altLang="zh-CN" sz="2000" dirty="0"/>
          </a:p>
          <a:p>
            <a:pPr algn="just">
              <a:lnSpc>
                <a:spcPct val="120000"/>
              </a:lnSpc>
              <a:spcBef>
                <a:spcPts val="1400"/>
              </a:spcBef>
            </a:pPr>
            <a:r>
              <a:rPr lang="zh-CN" altLang="en-US" sz="2000" dirty="0"/>
              <a:t>第三，第一次揭示了</a:t>
            </a:r>
            <a:r>
              <a:rPr lang="zh-CN" altLang="en-US" sz="2000" dirty="0">
                <a:highlight>
                  <a:srgbClr val="FFFF00"/>
                </a:highlight>
              </a:rPr>
              <a:t>社会活动</a:t>
            </a:r>
            <a:r>
              <a:rPr lang="zh-CN" altLang="en-US" sz="2000" dirty="0"/>
              <a:t>的实践本质，为创建科学的历史观奠定了理论基础；</a:t>
            </a:r>
            <a:endParaRPr lang="en-US" altLang="zh-CN" sz="2000" dirty="0"/>
          </a:p>
          <a:p>
            <a:pPr algn="just">
              <a:lnSpc>
                <a:spcPct val="120000"/>
              </a:lnSpc>
              <a:spcBef>
                <a:spcPts val="1400"/>
              </a:spcBef>
            </a:pPr>
            <a:r>
              <a:rPr lang="zh-CN" altLang="en-US" sz="2000" dirty="0"/>
              <a:t>第四，为人们</a:t>
            </a:r>
            <a:r>
              <a:rPr lang="zh-CN" altLang="en-US" sz="2000" dirty="0">
                <a:highlight>
                  <a:srgbClr val="FFFF00"/>
                </a:highlight>
              </a:rPr>
              <a:t>能动地认识世界和改造世界</a:t>
            </a:r>
            <a:r>
              <a:rPr lang="zh-CN" altLang="en-US" sz="2000" dirty="0"/>
              <a:t>提供了基本的思想方法和工作方法。</a:t>
            </a:r>
          </a:p>
        </p:txBody>
      </p:sp>
    </p:spTree>
    <p:extLst>
      <p:ext uri="{BB962C8B-B14F-4D97-AF65-F5344CB8AC3E}">
        <p14:creationId xmlns:p14="http://schemas.microsoft.com/office/powerpoint/2010/main" val="225263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9D5F5AEE-519F-0646-8DDE-0759DD30DB20}"/>
              </a:ext>
            </a:extLst>
          </p:cNvPr>
          <p:cNvSpPr/>
          <p:nvPr/>
        </p:nvSpPr>
        <p:spPr>
          <a:xfrm>
            <a:off x="3433752" y="1710780"/>
            <a:ext cx="2130808" cy="67236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马克思主义实践观</a:t>
            </a:r>
          </a:p>
        </p:txBody>
      </p:sp>
      <p:sp>
        <p:nvSpPr>
          <p:cNvPr id="5" name="左大括号 4">
            <a:extLst>
              <a:ext uri="{FF2B5EF4-FFF2-40B4-BE49-F238E27FC236}">
                <a16:creationId xmlns:a16="http://schemas.microsoft.com/office/drawing/2014/main" id="{EC91B28B-63C3-E24F-AB05-F37C69B6ED32}"/>
              </a:ext>
            </a:extLst>
          </p:cNvPr>
          <p:cNvSpPr/>
          <p:nvPr/>
        </p:nvSpPr>
        <p:spPr>
          <a:xfrm rot="5400000">
            <a:off x="4288320" y="-630469"/>
            <a:ext cx="338762" cy="6916120"/>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6" name="圆角矩形 5">
            <a:extLst>
              <a:ext uri="{FF2B5EF4-FFF2-40B4-BE49-F238E27FC236}">
                <a16:creationId xmlns:a16="http://schemas.microsoft.com/office/drawing/2014/main" id="{8AEECD56-C189-4941-AE90-3157D365357D}"/>
              </a:ext>
            </a:extLst>
          </p:cNvPr>
          <p:cNvSpPr/>
          <p:nvPr/>
        </p:nvSpPr>
        <p:spPr>
          <a:xfrm>
            <a:off x="390667" y="3097169"/>
            <a:ext cx="1264444" cy="439883"/>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基本概念</a:t>
            </a:r>
          </a:p>
        </p:txBody>
      </p:sp>
      <p:sp>
        <p:nvSpPr>
          <p:cNvPr id="7" name="圆角矩形 6">
            <a:extLst>
              <a:ext uri="{FF2B5EF4-FFF2-40B4-BE49-F238E27FC236}">
                <a16:creationId xmlns:a16="http://schemas.microsoft.com/office/drawing/2014/main" id="{474361FF-E37B-5E46-B98E-CB9DD6224C2D}"/>
              </a:ext>
            </a:extLst>
          </p:cNvPr>
          <p:cNvSpPr/>
          <p:nvPr/>
        </p:nvSpPr>
        <p:spPr>
          <a:xfrm>
            <a:off x="2573768" y="2998908"/>
            <a:ext cx="1262063" cy="418394"/>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基本特征</a:t>
            </a:r>
          </a:p>
        </p:txBody>
      </p:sp>
      <p:sp>
        <p:nvSpPr>
          <p:cNvPr id="8" name="圆角矩形 7">
            <a:extLst>
              <a:ext uri="{FF2B5EF4-FFF2-40B4-BE49-F238E27FC236}">
                <a16:creationId xmlns:a16="http://schemas.microsoft.com/office/drawing/2014/main" id="{CA1BF5F4-9E6F-B942-9725-7FA69B446F02}"/>
              </a:ext>
            </a:extLst>
          </p:cNvPr>
          <p:cNvSpPr/>
          <p:nvPr/>
        </p:nvSpPr>
        <p:spPr>
          <a:xfrm>
            <a:off x="5014893" y="2996972"/>
            <a:ext cx="1264444" cy="439883"/>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基本结构</a:t>
            </a:r>
          </a:p>
        </p:txBody>
      </p:sp>
      <p:sp>
        <p:nvSpPr>
          <p:cNvPr id="9" name="圆角矩形 8">
            <a:extLst>
              <a:ext uri="{FF2B5EF4-FFF2-40B4-BE49-F238E27FC236}">
                <a16:creationId xmlns:a16="http://schemas.microsoft.com/office/drawing/2014/main" id="{1CE6BFF9-B943-C042-B7A5-BE757F5045F7}"/>
              </a:ext>
            </a:extLst>
          </p:cNvPr>
          <p:cNvSpPr/>
          <p:nvPr/>
        </p:nvSpPr>
        <p:spPr>
          <a:xfrm>
            <a:off x="7317827" y="3029214"/>
            <a:ext cx="1262063" cy="418394"/>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基本类型</a:t>
            </a:r>
          </a:p>
        </p:txBody>
      </p:sp>
      <p:sp>
        <p:nvSpPr>
          <p:cNvPr id="10" name="左大括号 9">
            <a:extLst>
              <a:ext uri="{FF2B5EF4-FFF2-40B4-BE49-F238E27FC236}">
                <a16:creationId xmlns:a16="http://schemas.microsoft.com/office/drawing/2014/main" id="{C49E4DFC-5316-AF47-8307-D76A7DF923F8}"/>
              </a:ext>
            </a:extLst>
          </p:cNvPr>
          <p:cNvSpPr/>
          <p:nvPr/>
        </p:nvSpPr>
        <p:spPr>
          <a:xfrm rot="5400000">
            <a:off x="3097448" y="2953153"/>
            <a:ext cx="214704" cy="1572028"/>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11" name="圆角矩形 10">
            <a:extLst>
              <a:ext uri="{FF2B5EF4-FFF2-40B4-BE49-F238E27FC236}">
                <a16:creationId xmlns:a16="http://schemas.microsoft.com/office/drawing/2014/main" id="{21F3908C-9694-F543-B3DB-90222B4D0163}"/>
              </a:ext>
            </a:extLst>
          </p:cNvPr>
          <p:cNvSpPr/>
          <p:nvPr/>
        </p:nvSpPr>
        <p:spPr>
          <a:xfrm>
            <a:off x="2263819" y="3926403"/>
            <a:ext cx="501890" cy="14793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客观实在性</a:t>
            </a:r>
          </a:p>
        </p:txBody>
      </p:sp>
      <p:sp>
        <p:nvSpPr>
          <p:cNvPr id="18" name="圆角矩形 17">
            <a:extLst>
              <a:ext uri="{FF2B5EF4-FFF2-40B4-BE49-F238E27FC236}">
                <a16:creationId xmlns:a16="http://schemas.microsoft.com/office/drawing/2014/main" id="{BECD7554-FC80-3F48-9B35-64B133EAE9E7}"/>
              </a:ext>
            </a:extLst>
          </p:cNvPr>
          <p:cNvSpPr/>
          <p:nvPr/>
        </p:nvSpPr>
        <p:spPr>
          <a:xfrm>
            <a:off x="2986954" y="3926308"/>
            <a:ext cx="501890" cy="14793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自觉能动性</a:t>
            </a:r>
          </a:p>
        </p:txBody>
      </p:sp>
      <p:sp>
        <p:nvSpPr>
          <p:cNvPr id="19" name="圆角矩形 18">
            <a:extLst>
              <a:ext uri="{FF2B5EF4-FFF2-40B4-BE49-F238E27FC236}">
                <a16:creationId xmlns:a16="http://schemas.microsoft.com/office/drawing/2014/main" id="{592DA0E3-AA81-9144-857B-DD0BF89036EF}"/>
              </a:ext>
            </a:extLst>
          </p:cNvPr>
          <p:cNvSpPr/>
          <p:nvPr/>
        </p:nvSpPr>
        <p:spPr>
          <a:xfrm>
            <a:off x="3721459" y="3926308"/>
            <a:ext cx="501890" cy="14793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社会历史性</a:t>
            </a:r>
          </a:p>
        </p:txBody>
      </p:sp>
      <p:sp>
        <p:nvSpPr>
          <p:cNvPr id="28" name="左大括号 27">
            <a:extLst>
              <a:ext uri="{FF2B5EF4-FFF2-40B4-BE49-F238E27FC236}">
                <a16:creationId xmlns:a16="http://schemas.microsoft.com/office/drawing/2014/main" id="{AE5FFB5B-4C30-8540-9931-25A76C0F03C0}"/>
              </a:ext>
            </a:extLst>
          </p:cNvPr>
          <p:cNvSpPr/>
          <p:nvPr/>
        </p:nvSpPr>
        <p:spPr>
          <a:xfrm rot="5400000">
            <a:off x="7808409" y="2967768"/>
            <a:ext cx="214704" cy="1572028"/>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29" name="圆角矩形 28">
            <a:extLst>
              <a:ext uri="{FF2B5EF4-FFF2-40B4-BE49-F238E27FC236}">
                <a16:creationId xmlns:a16="http://schemas.microsoft.com/office/drawing/2014/main" id="{837C4831-5501-2D4D-A2D0-27DEAAC0A6FD}"/>
              </a:ext>
            </a:extLst>
          </p:cNvPr>
          <p:cNvSpPr/>
          <p:nvPr/>
        </p:nvSpPr>
        <p:spPr>
          <a:xfrm>
            <a:off x="6974780" y="3941017"/>
            <a:ext cx="501890" cy="1600595"/>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物质生产实践</a:t>
            </a:r>
          </a:p>
        </p:txBody>
      </p:sp>
      <p:sp>
        <p:nvSpPr>
          <p:cNvPr id="30" name="圆角矩形 29">
            <a:extLst>
              <a:ext uri="{FF2B5EF4-FFF2-40B4-BE49-F238E27FC236}">
                <a16:creationId xmlns:a16="http://schemas.microsoft.com/office/drawing/2014/main" id="{C150B509-9B58-DE4F-8928-EBFE058AAC04}"/>
              </a:ext>
            </a:extLst>
          </p:cNvPr>
          <p:cNvSpPr/>
          <p:nvPr/>
        </p:nvSpPr>
        <p:spPr>
          <a:xfrm>
            <a:off x="7697914" y="3940923"/>
            <a:ext cx="501890" cy="1600595"/>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社会政治实践</a:t>
            </a:r>
          </a:p>
        </p:txBody>
      </p:sp>
      <p:sp>
        <p:nvSpPr>
          <p:cNvPr id="31" name="圆角矩形 30">
            <a:extLst>
              <a:ext uri="{FF2B5EF4-FFF2-40B4-BE49-F238E27FC236}">
                <a16:creationId xmlns:a16="http://schemas.microsoft.com/office/drawing/2014/main" id="{44432171-B50C-4347-A2CF-5D21B2B67BEC}"/>
              </a:ext>
            </a:extLst>
          </p:cNvPr>
          <p:cNvSpPr/>
          <p:nvPr/>
        </p:nvSpPr>
        <p:spPr>
          <a:xfrm>
            <a:off x="8432419" y="3940923"/>
            <a:ext cx="501890" cy="1600595"/>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科学文化实践</a:t>
            </a:r>
          </a:p>
        </p:txBody>
      </p:sp>
      <p:sp>
        <p:nvSpPr>
          <p:cNvPr id="32" name="左大括号 31">
            <a:extLst>
              <a:ext uri="{FF2B5EF4-FFF2-40B4-BE49-F238E27FC236}">
                <a16:creationId xmlns:a16="http://schemas.microsoft.com/office/drawing/2014/main" id="{2E1B1332-B836-0148-BA94-20D736E863A0}"/>
              </a:ext>
            </a:extLst>
          </p:cNvPr>
          <p:cNvSpPr/>
          <p:nvPr/>
        </p:nvSpPr>
        <p:spPr>
          <a:xfrm rot="5400000">
            <a:off x="5539763" y="2971152"/>
            <a:ext cx="214704" cy="1572028"/>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a:latin typeface="Microsoft YaHei" panose="020B0503020204020204" pitchFamily="34" charset="-122"/>
              <a:ea typeface="Microsoft YaHei" panose="020B0503020204020204" pitchFamily="34" charset="-122"/>
            </a:endParaRPr>
          </a:p>
        </p:txBody>
      </p:sp>
      <p:sp>
        <p:nvSpPr>
          <p:cNvPr id="33" name="圆角矩形 32">
            <a:extLst>
              <a:ext uri="{FF2B5EF4-FFF2-40B4-BE49-F238E27FC236}">
                <a16:creationId xmlns:a16="http://schemas.microsoft.com/office/drawing/2014/main" id="{33D9F0A9-24D1-1943-A5C5-290AD0C24E7E}"/>
              </a:ext>
            </a:extLst>
          </p:cNvPr>
          <p:cNvSpPr/>
          <p:nvPr/>
        </p:nvSpPr>
        <p:spPr>
          <a:xfrm>
            <a:off x="4706134" y="3944402"/>
            <a:ext cx="501890" cy="14793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实践主体</a:t>
            </a:r>
          </a:p>
        </p:txBody>
      </p:sp>
      <p:sp>
        <p:nvSpPr>
          <p:cNvPr id="34" name="圆角矩形 33">
            <a:extLst>
              <a:ext uri="{FF2B5EF4-FFF2-40B4-BE49-F238E27FC236}">
                <a16:creationId xmlns:a16="http://schemas.microsoft.com/office/drawing/2014/main" id="{8EA6E004-78FE-8142-ABDB-82FEE2F4B343}"/>
              </a:ext>
            </a:extLst>
          </p:cNvPr>
          <p:cNvSpPr/>
          <p:nvPr/>
        </p:nvSpPr>
        <p:spPr>
          <a:xfrm>
            <a:off x="5429269" y="3944308"/>
            <a:ext cx="501890" cy="14793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实践客体</a:t>
            </a:r>
          </a:p>
        </p:txBody>
      </p:sp>
      <p:sp>
        <p:nvSpPr>
          <p:cNvPr id="35" name="圆角矩形 34">
            <a:extLst>
              <a:ext uri="{FF2B5EF4-FFF2-40B4-BE49-F238E27FC236}">
                <a16:creationId xmlns:a16="http://schemas.microsoft.com/office/drawing/2014/main" id="{FCA32B66-7CF9-6A46-BFD7-F2E9E65C2988}"/>
              </a:ext>
            </a:extLst>
          </p:cNvPr>
          <p:cNvSpPr/>
          <p:nvPr/>
        </p:nvSpPr>
        <p:spPr>
          <a:xfrm>
            <a:off x="6163774" y="3944308"/>
            <a:ext cx="501890" cy="1479329"/>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实践中介</a:t>
            </a:r>
          </a:p>
        </p:txBody>
      </p:sp>
      <p:sp>
        <p:nvSpPr>
          <p:cNvPr id="36" name="右箭头 35">
            <a:extLst>
              <a:ext uri="{FF2B5EF4-FFF2-40B4-BE49-F238E27FC236}">
                <a16:creationId xmlns:a16="http://schemas.microsoft.com/office/drawing/2014/main" id="{3EAF8D8C-FFCB-D241-BC39-27CC3E56957C}"/>
              </a:ext>
            </a:extLst>
          </p:cNvPr>
          <p:cNvSpPr/>
          <p:nvPr/>
        </p:nvSpPr>
        <p:spPr>
          <a:xfrm rot="5400000">
            <a:off x="860166" y="3631784"/>
            <a:ext cx="268355" cy="19657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7" name="圆角矩形 36">
            <a:extLst>
              <a:ext uri="{FF2B5EF4-FFF2-40B4-BE49-F238E27FC236}">
                <a16:creationId xmlns:a16="http://schemas.microsoft.com/office/drawing/2014/main" id="{8D1A91BD-C2DE-0E4B-950D-76AF4B4D37B1}"/>
              </a:ext>
            </a:extLst>
          </p:cNvPr>
          <p:cNvSpPr/>
          <p:nvPr/>
        </p:nvSpPr>
        <p:spPr>
          <a:xfrm>
            <a:off x="253372" y="3940923"/>
            <a:ext cx="1618049" cy="1463814"/>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1650" dirty="0">
                <a:solidFill>
                  <a:schemeClr val="tx1"/>
                </a:solidFill>
                <a:latin typeface="Microsoft YaHei" panose="020B0503020204020204" pitchFamily="34" charset="-122"/>
                <a:ea typeface="Microsoft YaHei" panose="020B0503020204020204" pitchFamily="34" charset="-122"/>
              </a:rPr>
              <a:t>       实践是人类能动地改造世界的社会性的物质活动</a:t>
            </a:r>
          </a:p>
        </p:txBody>
      </p:sp>
      <p:sp>
        <p:nvSpPr>
          <p:cNvPr id="38" name="文本框 37">
            <a:extLst>
              <a:ext uri="{FF2B5EF4-FFF2-40B4-BE49-F238E27FC236}">
                <a16:creationId xmlns:a16="http://schemas.microsoft.com/office/drawing/2014/main" id="{0540A236-BAFB-2E42-B534-D1CE8CD10C16}"/>
              </a:ext>
            </a:extLst>
          </p:cNvPr>
          <p:cNvSpPr txBox="1"/>
          <p:nvPr/>
        </p:nvSpPr>
        <p:spPr>
          <a:xfrm>
            <a:off x="1464992" y="279492"/>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二、实践的本质与基本结构</a:t>
            </a:r>
          </a:p>
        </p:txBody>
      </p:sp>
    </p:spTree>
    <p:extLst>
      <p:ext uri="{BB962C8B-B14F-4D97-AF65-F5344CB8AC3E}">
        <p14:creationId xmlns:p14="http://schemas.microsoft.com/office/powerpoint/2010/main" val="1897263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DA5C6E5-C15B-430C-8CA6-DE36CADD447C}"/>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二、实践的本质与基本结构</a:t>
            </a:r>
          </a:p>
        </p:txBody>
      </p:sp>
      <p:sp>
        <p:nvSpPr>
          <p:cNvPr id="7172" name="文本框 1">
            <a:extLst>
              <a:ext uri="{FF2B5EF4-FFF2-40B4-BE49-F238E27FC236}">
                <a16:creationId xmlns:a16="http://schemas.microsoft.com/office/drawing/2014/main" id="{5FC00ACD-0F8D-4125-93CA-952748C722FD}"/>
              </a:ext>
            </a:extLst>
          </p:cNvPr>
          <p:cNvSpPr txBox="1">
            <a:spLocks noChangeArrowheads="1"/>
          </p:cNvSpPr>
          <p:nvPr/>
        </p:nvSpPr>
        <p:spPr bwMode="auto">
          <a:xfrm>
            <a:off x="2495550" y="2998788"/>
            <a:ext cx="6462713"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人的思维是否具有客观的真理性，这不是一个理论的问题，而是一个实践的问题。</a:t>
            </a:r>
          </a:p>
          <a:p>
            <a:pPr algn="r">
              <a:lnSpc>
                <a:spcPct val="120000"/>
              </a:lnSpc>
              <a:spcBef>
                <a:spcPts val="1400"/>
              </a:spcBef>
              <a:buFont typeface="Arial" panose="020B0604020202020204" pitchFamily="34" charset="0"/>
              <a:buNone/>
            </a:pPr>
            <a:endParaRPr lang="zh-CN" altLang="en-US" sz="2400"/>
          </a:p>
          <a:p>
            <a:pPr algn="r">
              <a:lnSpc>
                <a:spcPct val="120000"/>
              </a:lnSpc>
              <a:spcBef>
                <a:spcPts val="1400"/>
              </a:spcBef>
              <a:buFont typeface="Arial" panose="020B0604020202020204" pitchFamily="34" charset="0"/>
              <a:buNone/>
            </a:pPr>
            <a:r>
              <a:rPr lang="en-US" altLang="zh-CN" sz="2400"/>
              <a:t>——</a:t>
            </a:r>
            <a:r>
              <a:rPr lang="zh-CN" altLang="en-US" sz="2400"/>
              <a:t>马克思</a:t>
            </a:r>
            <a:r>
              <a:rPr lang="en-US" altLang="zh-CN" sz="2400"/>
              <a:t>《</a:t>
            </a:r>
            <a:r>
              <a:rPr lang="zh-CN" altLang="en-US" sz="2400"/>
              <a:t>关于费尔巴哈的提纲</a:t>
            </a:r>
            <a:r>
              <a:rPr lang="en-US" altLang="zh-CN" sz="2400"/>
              <a:t>》</a:t>
            </a:r>
            <a:endParaRPr lang="zh-CN" altLang="en-US" sz="2400"/>
          </a:p>
        </p:txBody>
      </p:sp>
      <p:pic>
        <p:nvPicPr>
          <p:cNvPr id="5" name="图片 4">
            <a:extLst>
              <a:ext uri="{FF2B5EF4-FFF2-40B4-BE49-F238E27FC236}">
                <a16:creationId xmlns:a16="http://schemas.microsoft.com/office/drawing/2014/main" id="{65BB1B6D-E5AA-478B-8E16-86B9B539EC30}"/>
              </a:ext>
            </a:extLst>
          </p:cNvPr>
          <p:cNvPicPr>
            <a:picLocks noChangeAspect="1"/>
          </p:cNvPicPr>
          <p:nvPr/>
        </p:nvPicPr>
        <p:blipFill rotWithShape="1">
          <a:blip r:embed="rId2" cstate="print"/>
          <a:srcRect b="4314"/>
          <a:stretch>
            <a:fillRect/>
          </a:stretch>
        </p:blipFill>
        <p:spPr>
          <a:xfrm>
            <a:off x="252040" y="2844028"/>
            <a:ext cx="2071018" cy="2687735"/>
          </a:xfrm>
          <a:prstGeom prst="ellipse">
            <a:avLst/>
          </a:prstGeom>
          <a:ln>
            <a:noFill/>
          </a:ln>
          <a:effectLst>
            <a:softEdge rad="112500"/>
          </a:effectLst>
        </p:spPr>
      </p:pic>
      <p:pic>
        <p:nvPicPr>
          <p:cNvPr id="7174" name="图片 16">
            <a:hlinkClick r:id="rId3" action="ppaction://hlinksldjump"/>
            <a:extLst>
              <a:ext uri="{FF2B5EF4-FFF2-40B4-BE49-F238E27FC236}">
                <a16:creationId xmlns:a16="http://schemas.microsoft.com/office/drawing/2014/main" id="{91032168-DEC3-4FFA-958A-BDB5B20E2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9B7C83D-1DFF-46E8-86E6-BA467FF69CCD}"/>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二、实践的本质与基本结构</a:t>
            </a:r>
          </a:p>
        </p:txBody>
      </p:sp>
      <p:sp>
        <p:nvSpPr>
          <p:cNvPr id="8196" name="文本框 1">
            <a:extLst>
              <a:ext uri="{FF2B5EF4-FFF2-40B4-BE49-F238E27FC236}">
                <a16:creationId xmlns:a16="http://schemas.microsoft.com/office/drawing/2014/main" id="{7C982FFB-73BC-44BE-BB43-86EE211E939C}"/>
              </a:ext>
            </a:extLst>
          </p:cNvPr>
          <p:cNvSpPr txBox="1">
            <a:spLocks noChangeArrowheads="1"/>
          </p:cNvSpPr>
          <p:nvPr/>
        </p:nvSpPr>
        <p:spPr bwMode="auto">
          <a:xfrm>
            <a:off x="377825" y="2581275"/>
            <a:ext cx="6024563"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马克思主义者认为，只有人们的社会实践，才是人们对于外界认识的真理性的标准。实际的情形是这样的，只有在社会实践过程中（物质生产过程中，阶级斗争过程中，科学实验过程中），人们达到了思想中所预想的结果时，人们的认识才被证实了。</a:t>
            </a:r>
          </a:p>
          <a:p>
            <a:pPr algn="r">
              <a:lnSpc>
                <a:spcPct val="120000"/>
              </a:lnSpc>
              <a:spcBef>
                <a:spcPts val="1400"/>
              </a:spcBef>
              <a:buFont typeface="Arial" panose="020B0604020202020204" pitchFamily="34" charset="0"/>
              <a:buNone/>
            </a:pPr>
            <a:r>
              <a:rPr lang="en-US" altLang="zh-CN" sz="2400" dirty="0"/>
              <a:t>——</a:t>
            </a:r>
            <a:r>
              <a:rPr lang="zh-CN" altLang="en-US" sz="2400" dirty="0"/>
              <a:t>毛泽东</a:t>
            </a:r>
            <a:r>
              <a:rPr lang="en-US" altLang="zh-CN" sz="2400" dirty="0"/>
              <a:t>《</a:t>
            </a:r>
            <a:r>
              <a:rPr lang="zh-CN" altLang="en-US" sz="2400" dirty="0"/>
              <a:t>实践论</a:t>
            </a:r>
            <a:r>
              <a:rPr lang="en-US" altLang="zh-CN" sz="2400" dirty="0"/>
              <a:t>》</a:t>
            </a:r>
            <a:endParaRPr lang="zh-CN" altLang="en-US" sz="2400" dirty="0"/>
          </a:p>
        </p:txBody>
      </p:sp>
      <p:pic>
        <p:nvPicPr>
          <p:cNvPr id="4" name="图片 3">
            <a:extLst>
              <a:ext uri="{FF2B5EF4-FFF2-40B4-BE49-F238E27FC236}">
                <a16:creationId xmlns:a16="http://schemas.microsoft.com/office/drawing/2014/main" id="{E134E8E4-2305-4B93-AF1E-18E6E4E3621F}"/>
              </a:ext>
            </a:extLst>
          </p:cNvPr>
          <p:cNvPicPr>
            <a:picLocks noChangeAspect="1"/>
          </p:cNvPicPr>
          <p:nvPr/>
        </p:nvPicPr>
        <p:blipFill>
          <a:blip r:embed="rId2" cstate="print"/>
          <a:stretch>
            <a:fillRect/>
          </a:stretch>
        </p:blipFill>
        <p:spPr>
          <a:xfrm>
            <a:off x="6591441" y="2689411"/>
            <a:ext cx="2191636" cy="3120889"/>
          </a:xfrm>
          <a:prstGeom prst="rect">
            <a:avLst/>
          </a:prstGeom>
          <a:ln>
            <a:noFill/>
          </a:ln>
          <a:effectLst>
            <a:softEdge rad="112500"/>
          </a:effectLst>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话气泡: 椭圆形 2">
            <a:extLst>
              <a:ext uri="{FF2B5EF4-FFF2-40B4-BE49-F238E27FC236}">
                <a16:creationId xmlns:a16="http://schemas.microsoft.com/office/drawing/2014/main" id="{6D026449-E5C2-4526-802D-8DA4E66B0424}"/>
              </a:ext>
            </a:extLst>
          </p:cNvPr>
          <p:cNvSpPr/>
          <p:nvPr/>
        </p:nvSpPr>
        <p:spPr>
          <a:xfrm>
            <a:off x="-215899" y="4159250"/>
            <a:ext cx="3155948" cy="2434409"/>
          </a:xfrm>
          <a:prstGeom prst="wedgeEllipseCallout">
            <a:avLst>
              <a:gd name="adj1" fmla="val 85217"/>
              <a:gd name="adj2" fmla="val -108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圆角矩形 15">
            <a:extLst>
              <a:ext uri="{FF2B5EF4-FFF2-40B4-BE49-F238E27FC236}">
                <a16:creationId xmlns:a16="http://schemas.microsoft.com/office/drawing/2014/main" id="{DC50B1A1-7AB3-4777-9DA4-FCC0F27027AC}"/>
              </a:ext>
            </a:extLst>
          </p:cNvPr>
          <p:cNvSpPr/>
          <p:nvPr/>
        </p:nvSpPr>
        <p:spPr bwMode="auto">
          <a:xfrm>
            <a:off x="296863" y="1358900"/>
            <a:ext cx="285908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实践的本质</a:t>
            </a:r>
          </a:p>
        </p:txBody>
      </p:sp>
      <p:sp>
        <p:nvSpPr>
          <p:cNvPr id="6" name="文本框 5">
            <a:extLst>
              <a:ext uri="{FF2B5EF4-FFF2-40B4-BE49-F238E27FC236}">
                <a16:creationId xmlns:a16="http://schemas.microsoft.com/office/drawing/2014/main" id="{681BEDF8-5C26-41F2-A90A-3B182F4EE943}"/>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二、实践的本质与基本结构</a:t>
            </a:r>
          </a:p>
        </p:txBody>
      </p:sp>
      <p:grpSp>
        <p:nvGrpSpPr>
          <p:cNvPr id="9220" name="组合 3">
            <a:extLst>
              <a:ext uri="{FF2B5EF4-FFF2-40B4-BE49-F238E27FC236}">
                <a16:creationId xmlns:a16="http://schemas.microsoft.com/office/drawing/2014/main" id="{9F18C1CA-32DC-4D7B-8062-1249EC61D71B}"/>
              </a:ext>
            </a:extLst>
          </p:cNvPr>
          <p:cNvGrpSpPr>
            <a:grpSpLocks/>
          </p:cNvGrpSpPr>
          <p:nvPr/>
        </p:nvGrpSpPr>
        <p:grpSpPr bwMode="auto">
          <a:xfrm>
            <a:off x="1362075" y="2373313"/>
            <a:ext cx="1211263" cy="1785937"/>
            <a:chOff x="1362636" y="2373326"/>
            <a:chExt cx="1210237" cy="1785378"/>
          </a:xfrm>
        </p:grpSpPr>
        <p:grpSp>
          <p:nvGrpSpPr>
            <p:cNvPr id="9227" name="组合 12">
              <a:extLst>
                <a:ext uri="{FF2B5EF4-FFF2-40B4-BE49-F238E27FC236}">
                  <a16:creationId xmlns:a16="http://schemas.microsoft.com/office/drawing/2014/main" id="{4C599332-472C-4409-A980-EA301C856E62}"/>
                </a:ext>
              </a:extLst>
            </p:cNvPr>
            <p:cNvGrpSpPr>
              <a:grpSpLocks/>
            </p:cNvGrpSpPr>
            <p:nvPr/>
          </p:nvGrpSpPr>
          <p:grpSpPr bwMode="auto">
            <a:xfrm>
              <a:off x="1362636" y="2373326"/>
              <a:ext cx="1210237" cy="1785378"/>
              <a:chOff x="3528090" y="1963833"/>
              <a:chExt cx="2255914" cy="3327991"/>
            </a:xfrm>
          </p:grpSpPr>
          <p:sp>
            <p:nvSpPr>
              <p:cNvPr id="14" name="Freeform 6">
                <a:extLst>
                  <a:ext uri="{FF2B5EF4-FFF2-40B4-BE49-F238E27FC236}">
                    <a16:creationId xmlns:a16="http://schemas.microsoft.com/office/drawing/2014/main" id="{C75883B0-D653-4EEE-B2DC-53D98AD1707C}"/>
                  </a:ext>
                </a:extLst>
              </p:cNvPr>
              <p:cNvSpPr/>
              <p:nvPr/>
            </p:nvSpPr>
            <p:spPr bwMode="auto">
              <a:xfrm>
                <a:off x="3528090" y="1963833"/>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solidFill>
                <a:srgbClr val="118C3B"/>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Freeform 6">
                <a:extLst>
                  <a:ext uri="{FF2B5EF4-FFF2-40B4-BE49-F238E27FC236}">
                    <a16:creationId xmlns:a16="http://schemas.microsoft.com/office/drawing/2014/main" id="{C29E9AD9-D137-4BE1-BB4F-0F2E4C9D8487}"/>
                  </a:ext>
                </a:extLst>
              </p:cNvPr>
              <p:cNvSpPr/>
              <p:nvPr/>
            </p:nvSpPr>
            <p:spPr bwMode="auto">
              <a:xfrm>
                <a:off x="3528090" y="2360782"/>
                <a:ext cx="2255914" cy="2255321"/>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7" name="任意多边形 50">
                <a:extLst>
                  <a:ext uri="{FF2B5EF4-FFF2-40B4-BE49-F238E27FC236}">
                    <a16:creationId xmlns:a16="http://schemas.microsoft.com/office/drawing/2014/main" id="{5A87E705-5659-48A2-B0BB-FBE995B93EA0}"/>
                  </a:ext>
                </a:extLst>
              </p:cNvPr>
              <p:cNvSpPr/>
              <p:nvPr/>
            </p:nvSpPr>
            <p:spPr>
              <a:xfrm>
                <a:off x="4672309" y="4430984"/>
                <a:ext cx="0" cy="860840"/>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228" name="文本框 1">
              <a:extLst>
                <a:ext uri="{FF2B5EF4-FFF2-40B4-BE49-F238E27FC236}">
                  <a16:creationId xmlns:a16="http://schemas.microsoft.com/office/drawing/2014/main" id="{1211B94C-A2ED-44F2-8E8D-3A8D00110294}"/>
                </a:ext>
              </a:extLst>
            </p:cNvPr>
            <p:cNvSpPr txBox="1">
              <a:spLocks noChangeArrowheads="1"/>
            </p:cNvSpPr>
            <p:nvPr/>
          </p:nvSpPr>
          <p:spPr bwMode="auto">
            <a:xfrm>
              <a:off x="1362636" y="2908237"/>
              <a:ext cx="1210236"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t>实践</a:t>
              </a:r>
            </a:p>
          </p:txBody>
        </p:sp>
      </p:grpSp>
      <p:sp>
        <p:nvSpPr>
          <p:cNvPr id="9221" name="文本框 2">
            <a:extLst>
              <a:ext uri="{FF2B5EF4-FFF2-40B4-BE49-F238E27FC236}">
                <a16:creationId xmlns:a16="http://schemas.microsoft.com/office/drawing/2014/main" id="{99D4F1D1-91E0-4D75-87D9-C5959D53DCD3}"/>
              </a:ext>
            </a:extLst>
          </p:cNvPr>
          <p:cNvSpPr txBox="1">
            <a:spLocks noChangeArrowheads="1"/>
          </p:cNvSpPr>
          <p:nvPr/>
        </p:nvSpPr>
        <p:spPr bwMode="auto">
          <a:xfrm>
            <a:off x="3057525" y="2643188"/>
            <a:ext cx="492125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是人类</a:t>
            </a:r>
            <a:r>
              <a:rPr lang="zh-CN" altLang="en-US" sz="2400" dirty="0">
                <a:highlight>
                  <a:srgbClr val="FFFF00"/>
                </a:highlight>
              </a:rPr>
              <a:t>能动地</a:t>
            </a:r>
            <a:r>
              <a:rPr lang="zh-CN" altLang="en-US" sz="2400" dirty="0"/>
              <a:t>改造世界的社会性的物质活动。</a:t>
            </a:r>
            <a:endParaRPr lang="en-US" altLang="zh-CN" sz="2400" dirty="0"/>
          </a:p>
        </p:txBody>
      </p:sp>
      <p:grpSp>
        <p:nvGrpSpPr>
          <p:cNvPr id="9222" name="组合 4">
            <a:extLst>
              <a:ext uri="{FF2B5EF4-FFF2-40B4-BE49-F238E27FC236}">
                <a16:creationId xmlns:a16="http://schemas.microsoft.com/office/drawing/2014/main" id="{E614F9E4-CDDD-4BC7-B87F-FBAF7A58FA42}"/>
              </a:ext>
            </a:extLst>
          </p:cNvPr>
          <p:cNvGrpSpPr>
            <a:grpSpLocks/>
          </p:cNvGrpSpPr>
          <p:nvPr/>
        </p:nvGrpSpPr>
        <p:grpSpPr bwMode="auto">
          <a:xfrm>
            <a:off x="3724275" y="3697288"/>
            <a:ext cx="4057650" cy="2527300"/>
            <a:chOff x="3284753" y="3583245"/>
            <a:chExt cx="4057343" cy="2527615"/>
          </a:xfrm>
        </p:grpSpPr>
        <p:sp>
          <p:nvSpPr>
            <p:cNvPr id="9223" name="文本框 10">
              <a:extLst>
                <a:ext uri="{FF2B5EF4-FFF2-40B4-BE49-F238E27FC236}">
                  <a16:creationId xmlns:a16="http://schemas.microsoft.com/office/drawing/2014/main" id="{7750A6CC-4DE8-4C86-8694-72B078A4E91B}"/>
                </a:ext>
              </a:extLst>
            </p:cNvPr>
            <p:cNvSpPr txBox="1">
              <a:spLocks noChangeArrowheads="1"/>
            </p:cNvSpPr>
            <p:nvPr/>
          </p:nvSpPr>
          <p:spPr bwMode="auto">
            <a:xfrm>
              <a:off x="3630704" y="4713195"/>
              <a:ext cx="3711392"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实践具有自觉能动性</a:t>
              </a:r>
            </a:p>
          </p:txBody>
        </p:sp>
        <p:sp>
          <p:nvSpPr>
            <p:cNvPr id="9224" name="文本框 9">
              <a:extLst>
                <a:ext uri="{FF2B5EF4-FFF2-40B4-BE49-F238E27FC236}">
                  <a16:creationId xmlns:a16="http://schemas.microsoft.com/office/drawing/2014/main" id="{48E68E0D-C24F-452E-BFDF-E0010CC63A3B}"/>
                </a:ext>
              </a:extLst>
            </p:cNvPr>
            <p:cNvSpPr txBox="1">
              <a:spLocks noChangeArrowheads="1"/>
            </p:cNvSpPr>
            <p:nvPr/>
          </p:nvSpPr>
          <p:spPr bwMode="auto">
            <a:xfrm>
              <a:off x="3630704" y="3910046"/>
              <a:ext cx="3711392"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实践具有客观实在性</a:t>
              </a:r>
            </a:p>
          </p:txBody>
        </p:sp>
        <p:sp>
          <p:nvSpPr>
            <p:cNvPr id="9225" name="文本框 11">
              <a:extLst>
                <a:ext uri="{FF2B5EF4-FFF2-40B4-BE49-F238E27FC236}">
                  <a16:creationId xmlns:a16="http://schemas.microsoft.com/office/drawing/2014/main" id="{D1FF6664-92A2-47DE-AA7F-FC875801341D}"/>
                </a:ext>
              </a:extLst>
            </p:cNvPr>
            <p:cNvSpPr txBox="1">
              <a:spLocks noChangeArrowheads="1"/>
            </p:cNvSpPr>
            <p:nvPr/>
          </p:nvSpPr>
          <p:spPr bwMode="auto">
            <a:xfrm>
              <a:off x="3630704" y="5516344"/>
              <a:ext cx="3711392"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实践具有社会历史性</a:t>
              </a:r>
            </a:p>
          </p:txBody>
        </p:sp>
        <p:sp>
          <p:nvSpPr>
            <p:cNvPr id="18" name="等腰三角形 45">
              <a:extLst>
                <a:ext uri="{FF2B5EF4-FFF2-40B4-BE49-F238E27FC236}">
                  <a16:creationId xmlns:a16="http://schemas.microsoft.com/office/drawing/2014/main" id="{7A8F6ADD-8813-48CD-9268-0D1F5D36465B}"/>
                </a:ext>
              </a:extLst>
            </p:cNvPr>
            <p:cNvSpPr/>
            <p:nvPr/>
          </p:nvSpPr>
          <p:spPr>
            <a:xfrm>
              <a:off x="3284753" y="3583245"/>
              <a:ext cx="3779552" cy="2527615"/>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cap="flat" cmpd="sng" algn="ctr">
              <a:solidFill>
                <a:srgbClr val="014D23"/>
              </a:solidFill>
              <a:prstDash val="solid"/>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Calibri" panose="020F0502020204030204"/>
                <a:ea typeface="宋体" panose="02010600030101010101" pitchFamily="2" charset="-122"/>
              </a:endParaRPr>
            </a:p>
          </p:txBody>
        </p:sp>
      </p:grpSp>
      <p:sp>
        <p:nvSpPr>
          <p:cNvPr id="2" name="文本框 1">
            <a:extLst>
              <a:ext uri="{FF2B5EF4-FFF2-40B4-BE49-F238E27FC236}">
                <a16:creationId xmlns:a16="http://schemas.microsoft.com/office/drawing/2014/main" id="{1AB94902-64F5-4B21-93AB-7760EC4BBD88}"/>
              </a:ext>
            </a:extLst>
          </p:cNvPr>
          <p:cNvSpPr txBox="1"/>
          <p:nvPr/>
        </p:nvSpPr>
        <p:spPr bwMode="auto">
          <a:xfrm>
            <a:off x="183827" y="4458073"/>
            <a:ext cx="2396969" cy="1879745"/>
          </a:xfrm>
          <a:prstGeom prst="rect">
            <a:avLst/>
          </a:prstGeom>
          <a:noFill/>
          <a:ln>
            <a:noFill/>
          </a:ln>
        </p:spPr>
        <p:txBody>
          <a:bodyPr wrap="square" rtlCol="0">
            <a:spAutoFit/>
          </a:bodyPr>
          <a:lstStyle/>
          <a:p>
            <a:pPr algn="just">
              <a:lnSpc>
                <a:spcPct val="120000"/>
              </a:lnSpc>
              <a:spcBef>
                <a:spcPts val="1400"/>
              </a:spcBef>
            </a:pPr>
            <a:r>
              <a:rPr lang="zh-CN" altLang="en-US" sz="1400" dirty="0"/>
              <a:t>蜜蜂建筑蜂房的本领使人间的许多建筑师感到惭愧。但是最蹩脚的建筑师从一开始就比最灵巧的蜜蜂高明的地方，是他在用蜂蜡建筑蜂房以前，已经在自己的头脑中把它建成了。</a:t>
            </a:r>
            <a:r>
              <a:rPr lang="en-US" altLang="zh-CN" sz="1400" dirty="0"/>
              <a:t>---</a:t>
            </a:r>
            <a:r>
              <a:rPr lang="zh-CN" altLang="en-US" sz="1400" dirty="0"/>
              <a:t>马克思</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5">
            <a:extLst>
              <a:ext uri="{FF2B5EF4-FFF2-40B4-BE49-F238E27FC236}">
                <a16:creationId xmlns:a16="http://schemas.microsoft.com/office/drawing/2014/main" id="{9779F3CB-7127-4A2A-B763-B9EF40CFCDA9}"/>
              </a:ext>
            </a:extLst>
          </p:cNvPr>
          <p:cNvSpPr/>
          <p:nvPr/>
        </p:nvSpPr>
        <p:spPr bwMode="auto">
          <a:xfrm>
            <a:off x="296863" y="1009650"/>
            <a:ext cx="285908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实践的基本结构</a:t>
            </a:r>
          </a:p>
        </p:txBody>
      </p:sp>
      <p:sp>
        <p:nvSpPr>
          <p:cNvPr id="10243" name="Text Box 2">
            <a:extLst>
              <a:ext uri="{FF2B5EF4-FFF2-40B4-BE49-F238E27FC236}">
                <a16:creationId xmlns:a16="http://schemas.microsoft.com/office/drawing/2014/main" id="{EBF85163-26E0-4F92-9158-1AC276987D20}"/>
              </a:ext>
            </a:extLst>
          </p:cNvPr>
          <p:cNvSpPr txBox="1">
            <a:spLocks noChangeArrowheads="1"/>
          </p:cNvSpPr>
          <p:nvPr/>
        </p:nvSpPr>
        <p:spPr bwMode="auto">
          <a:xfrm>
            <a:off x="2052638" y="4222750"/>
            <a:ext cx="865187" cy="465138"/>
          </a:xfrm>
          <a:prstGeom prst="rect">
            <a:avLst/>
          </a:prstGeom>
          <a:noFill/>
          <a:ln w="9525">
            <a:solidFill>
              <a:srgbClr val="AFABAB"/>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buFont typeface="Arial" panose="020B0604020202020204" pitchFamily="34" charset="0"/>
              <a:buNone/>
            </a:pPr>
            <a:r>
              <a:rPr lang="zh-CN" altLang="en-US" sz="2400">
                <a:latin typeface="微软雅黑" panose="020B0503020204020204" pitchFamily="34" charset="-122"/>
              </a:rPr>
              <a:t>主体</a:t>
            </a:r>
          </a:p>
        </p:txBody>
      </p:sp>
      <p:sp>
        <p:nvSpPr>
          <p:cNvPr id="10244" name="Text Box 3">
            <a:extLst>
              <a:ext uri="{FF2B5EF4-FFF2-40B4-BE49-F238E27FC236}">
                <a16:creationId xmlns:a16="http://schemas.microsoft.com/office/drawing/2014/main" id="{4A082B1D-FACF-43B5-A910-DE40082480FB}"/>
              </a:ext>
            </a:extLst>
          </p:cNvPr>
          <p:cNvSpPr txBox="1">
            <a:spLocks noChangeArrowheads="1"/>
          </p:cNvSpPr>
          <p:nvPr/>
        </p:nvSpPr>
        <p:spPr bwMode="auto">
          <a:xfrm>
            <a:off x="6332538" y="4159250"/>
            <a:ext cx="935037" cy="466725"/>
          </a:xfrm>
          <a:prstGeom prst="rect">
            <a:avLst/>
          </a:prstGeom>
          <a:noFill/>
          <a:ln w="9525">
            <a:solidFill>
              <a:srgbClr val="AFABAB"/>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buFont typeface="Arial" panose="020B0604020202020204" pitchFamily="34" charset="0"/>
              <a:buNone/>
            </a:pPr>
            <a:r>
              <a:rPr lang="zh-CN" altLang="en-US" sz="2400">
                <a:latin typeface="微软雅黑" panose="020B0503020204020204" pitchFamily="34" charset="-122"/>
                <a:sym typeface="Arial" panose="020B0604020202020204" pitchFamily="34" charset="0"/>
              </a:rPr>
              <a:t>客体</a:t>
            </a:r>
          </a:p>
        </p:txBody>
      </p:sp>
      <p:sp>
        <p:nvSpPr>
          <p:cNvPr id="10245" name="Line 8">
            <a:extLst>
              <a:ext uri="{FF2B5EF4-FFF2-40B4-BE49-F238E27FC236}">
                <a16:creationId xmlns:a16="http://schemas.microsoft.com/office/drawing/2014/main" id="{936F2EAD-2137-4FCF-B3D3-87225B2806DD}"/>
              </a:ext>
            </a:extLst>
          </p:cNvPr>
          <p:cNvSpPr>
            <a:spLocks noChangeShapeType="1"/>
          </p:cNvSpPr>
          <p:nvPr/>
        </p:nvSpPr>
        <p:spPr bwMode="auto">
          <a:xfrm flipV="1">
            <a:off x="2916238" y="4438650"/>
            <a:ext cx="3416300" cy="0"/>
          </a:xfrm>
          <a:prstGeom prst="line">
            <a:avLst/>
          </a:prstGeom>
          <a:noFill/>
          <a:ln w="38100">
            <a:solidFill>
              <a:srgbClr val="014D23"/>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68" name="Rectangle 28">
            <a:extLst>
              <a:ext uri="{FF2B5EF4-FFF2-40B4-BE49-F238E27FC236}">
                <a16:creationId xmlns:a16="http://schemas.microsoft.com/office/drawing/2014/main" id="{722A3F8B-EB8C-4023-B3B3-30E4F0167CA9}"/>
              </a:ext>
            </a:extLst>
          </p:cNvPr>
          <p:cNvSpPr/>
          <p:nvPr/>
        </p:nvSpPr>
        <p:spPr>
          <a:xfrm>
            <a:off x="136525" y="2951163"/>
            <a:ext cx="4335463" cy="792162"/>
          </a:xfrm>
          <a:prstGeom prst="rect">
            <a:avLst/>
          </a:prstGeom>
          <a:solidFill>
            <a:srgbClr val="E0E0E0"/>
          </a:solidFill>
          <a:ln w="9525">
            <a:noFill/>
          </a:ln>
        </p:spPr>
        <p:txBody>
          <a:bodyPr wrap="none" anchor="ctr"/>
          <a:lstStyle/>
          <a:p>
            <a:pPr algn="ctr">
              <a:defRPr/>
            </a:pPr>
            <a:r>
              <a:rPr lang="zh-CN" altLang="en-US" sz="1600" b="1" dirty="0">
                <a:solidFill>
                  <a:srgbClr val="014D23"/>
                </a:solidFill>
                <a:latin typeface="+mj-ea"/>
                <a:ea typeface="+mj-ea"/>
                <a:sym typeface="+mn-ea"/>
              </a:rPr>
              <a:t>有一定的</a:t>
            </a:r>
            <a:r>
              <a:rPr lang="zh-CN" altLang="en-US" sz="1600" b="1" dirty="0">
                <a:solidFill>
                  <a:srgbClr val="014D23"/>
                </a:solidFill>
                <a:highlight>
                  <a:srgbClr val="FFFF00"/>
                </a:highlight>
                <a:latin typeface="+mj-ea"/>
                <a:ea typeface="+mj-ea"/>
                <a:sym typeface="+mn-ea"/>
              </a:rPr>
              <a:t>主体能力</a:t>
            </a:r>
            <a:r>
              <a:rPr lang="zh-CN" altLang="en-US" sz="1600" b="1" dirty="0">
                <a:solidFill>
                  <a:srgbClr val="014D23"/>
                </a:solidFill>
                <a:latin typeface="+mj-ea"/>
                <a:ea typeface="+mj-ea"/>
                <a:sym typeface="+mn-ea"/>
              </a:rPr>
              <a:t>、从事现实社会实践活动的人</a:t>
            </a:r>
          </a:p>
          <a:p>
            <a:pPr algn="ctr">
              <a:defRPr/>
            </a:pPr>
            <a:r>
              <a:rPr lang="zh-CN" altLang="en-US" sz="1600" dirty="0">
                <a:latin typeface="+mj-ea"/>
                <a:ea typeface="+mj-ea"/>
                <a:sym typeface="+mn-ea"/>
              </a:rPr>
              <a:t>个人主体、群体主体、人类主体</a:t>
            </a:r>
          </a:p>
        </p:txBody>
      </p:sp>
      <p:sp>
        <p:nvSpPr>
          <p:cNvPr id="11269" name="Rectangle 30">
            <a:extLst>
              <a:ext uri="{FF2B5EF4-FFF2-40B4-BE49-F238E27FC236}">
                <a16:creationId xmlns:a16="http://schemas.microsoft.com/office/drawing/2014/main" id="{BEF4D446-72C8-412E-AA5F-F7198C084A62}"/>
              </a:ext>
            </a:extLst>
          </p:cNvPr>
          <p:cNvSpPr/>
          <p:nvPr/>
        </p:nvSpPr>
        <p:spPr>
          <a:xfrm>
            <a:off x="4670425" y="2874963"/>
            <a:ext cx="4313238" cy="941387"/>
          </a:xfrm>
          <a:prstGeom prst="rect">
            <a:avLst/>
          </a:prstGeom>
          <a:solidFill>
            <a:srgbClr val="E0E0E0"/>
          </a:solidFill>
          <a:ln w="9525">
            <a:noFill/>
          </a:ln>
        </p:spPr>
        <p:txBody>
          <a:bodyPr wrap="none" anchor="ctr"/>
          <a:lstStyle/>
          <a:p>
            <a:pPr algn="ctr">
              <a:defRPr/>
            </a:pPr>
            <a:r>
              <a:rPr lang="zh-CN" altLang="en-US" sz="1600" b="1" dirty="0">
                <a:solidFill>
                  <a:srgbClr val="014D23"/>
                </a:solidFill>
                <a:latin typeface="+mj-ea"/>
                <a:ea typeface="+mj-ea"/>
                <a:sym typeface="+mn-ea"/>
              </a:rPr>
              <a:t>实践活动所指向的对象</a:t>
            </a:r>
          </a:p>
          <a:p>
            <a:pPr algn="ctr">
              <a:defRPr/>
            </a:pPr>
            <a:r>
              <a:rPr lang="zh-CN" altLang="en-US" sz="1600" dirty="0">
                <a:latin typeface="+mj-ea"/>
                <a:ea typeface="+mj-ea"/>
                <a:sym typeface="+mn-ea"/>
              </a:rPr>
              <a:t>天然客体、人工客体、自然客体、</a:t>
            </a:r>
            <a:endParaRPr lang="en-US" altLang="zh-CN" sz="1600" dirty="0">
              <a:latin typeface="+mj-ea"/>
              <a:ea typeface="+mj-ea"/>
              <a:sym typeface="+mn-ea"/>
            </a:endParaRPr>
          </a:p>
          <a:p>
            <a:pPr algn="ctr">
              <a:defRPr/>
            </a:pPr>
            <a:r>
              <a:rPr lang="zh-CN" altLang="en-US" sz="1600" dirty="0">
                <a:latin typeface="+mj-ea"/>
                <a:ea typeface="+mj-ea"/>
                <a:sym typeface="+mn-ea"/>
              </a:rPr>
              <a:t>社会客体、物质性客体、精神性客体</a:t>
            </a:r>
          </a:p>
        </p:txBody>
      </p:sp>
      <p:sp>
        <p:nvSpPr>
          <p:cNvPr id="10248" name="Line 31">
            <a:extLst>
              <a:ext uri="{FF2B5EF4-FFF2-40B4-BE49-F238E27FC236}">
                <a16:creationId xmlns:a16="http://schemas.microsoft.com/office/drawing/2014/main" id="{50A8C5B9-6A31-4022-A345-6EBA40E8E5EC}"/>
              </a:ext>
            </a:extLst>
          </p:cNvPr>
          <p:cNvSpPr>
            <a:spLocks noChangeShapeType="1"/>
          </p:cNvSpPr>
          <p:nvPr/>
        </p:nvSpPr>
        <p:spPr bwMode="auto">
          <a:xfrm rot="-10620000" flipH="1" flipV="1">
            <a:off x="6724650" y="3862388"/>
            <a:ext cx="9525" cy="296862"/>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9" name="Line 29">
            <a:extLst>
              <a:ext uri="{FF2B5EF4-FFF2-40B4-BE49-F238E27FC236}">
                <a16:creationId xmlns:a16="http://schemas.microsoft.com/office/drawing/2014/main" id="{A82B9219-4E22-46CA-B029-0F3E94DBA8F2}"/>
              </a:ext>
            </a:extLst>
          </p:cNvPr>
          <p:cNvSpPr>
            <a:spLocks noChangeShapeType="1"/>
          </p:cNvSpPr>
          <p:nvPr/>
        </p:nvSpPr>
        <p:spPr bwMode="auto">
          <a:xfrm flipH="1">
            <a:off x="2479675" y="3862388"/>
            <a:ext cx="0" cy="360362"/>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0" name="Text Box 3">
            <a:extLst>
              <a:ext uri="{FF2B5EF4-FFF2-40B4-BE49-F238E27FC236}">
                <a16:creationId xmlns:a16="http://schemas.microsoft.com/office/drawing/2014/main" id="{B95101FD-8683-4207-A9B5-D7992A194F95}"/>
              </a:ext>
            </a:extLst>
          </p:cNvPr>
          <p:cNvSpPr txBox="1">
            <a:spLocks noChangeArrowheads="1"/>
          </p:cNvSpPr>
          <p:nvPr/>
        </p:nvSpPr>
        <p:spPr bwMode="auto">
          <a:xfrm>
            <a:off x="4340225" y="4799013"/>
            <a:ext cx="935038" cy="460375"/>
          </a:xfrm>
          <a:prstGeom prst="rect">
            <a:avLst/>
          </a:prstGeom>
          <a:noFill/>
          <a:ln w="9525">
            <a:solidFill>
              <a:srgbClr val="AFABAB"/>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buFont typeface="Arial" panose="020B0604020202020204" pitchFamily="34" charset="0"/>
              <a:buNone/>
            </a:pPr>
            <a:r>
              <a:rPr lang="zh-CN" altLang="en-US" sz="2400">
                <a:latin typeface="微软雅黑" panose="020B0503020204020204" pitchFamily="34" charset="-122"/>
                <a:sym typeface="Arial" panose="020B0604020202020204" pitchFamily="34" charset="0"/>
              </a:rPr>
              <a:t>中介</a:t>
            </a:r>
          </a:p>
        </p:txBody>
      </p:sp>
      <p:sp>
        <p:nvSpPr>
          <p:cNvPr id="11278" name="Rectangle 28">
            <a:extLst>
              <a:ext uri="{FF2B5EF4-FFF2-40B4-BE49-F238E27FC236}">
                <a16:creationId xmlns:a16="http://schemas.microsoft.com/office/drawing/2014/main" id="{E0BFCCAC-A268-4CF7-B0C8-34BDBC062AD6}"/>
              </a:ext>
            </a:extLst>
          </p:cNvPr>
          <p:cNvSpPr/>
          <p:nvPr/>
        </p:nvSpPr>
        <p:spPr>
          <a:xfrm>
            <a:off x="1395413" y="5662613"/>
            <a:ext cx="6353175" cy="665162"/>
          </a:xfrm>
          <a:prstGeom prst="rect">
            <a:avLst/>
          </a:prstGeom>
          <a:solidFill>
            <a:srgbClr val="E0E0E0"/>
          </a:solidFill>
          <a:ln w="9525">
            <a:noFill/>
          </a:ln>
        </p:spPr>
        <p:txBody>
          <a:bodyPr wrap="none" anchor="ctr"/>
          <a:lstStyle/>
          <a:p>
            <a:pPr algn="ctr">
              <a:defRPr/>
            </a:pPr>
            <a:r>
              <a:rPr lang="zh-CN" altLang="en-US" sz="1600" b="1" dirty="0">
                <a:solidFill>
                  <a:srgbClr val="014D23"/>
                </a:solidFill>
                <a:latin typeface="+mj-ea"/>
                <a:ea typeface="+mj-ea"/>
                <a:sym typeface="+mn-ea"/>
              </a:rPr>
              <a:t>各种形式的工具、手段以及运用、操作这些工具手段的程序和方法</a:t>
            </a:r>
          </a:p>
          <a:p>
            <a:pPr algn="ctr">
              <a:defRPr/>
            </a:pPr>
            <a:r>
              <a:rPr lang="zh-CN" altLang="en-US" sz="1600" dirty="0">
                <a:latin typeface="+mj-ea"/>
                <a:ea typeface="+mj-ea"/>
                <a:sym typeface="+mn-ea"/>
              </a:rPr>
              <a:t>物质性工具系统、语言符号工具系统</a:t>
            </a:r>
          </a:p>
        </p:txBody>
      </p:sp>
      <p:sp>
        <p:nvSpPr>
          <p:cNvPr id="18" name="文本框 17">
            <a:extLst>
              <a:ext uri="{FF2B5EF4-FFF2-40B4-BE49-F238E27FC236}">
                <a16:creationId xmlns:a16="http://schemas.microsoft.com/office/drawing/2014/main" id="{614DF463-754D-45D4-8B56-5A9F9A64D7BF}"/>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二、实践的本质与基本结构</a:t>
            </a:r>
          </a:p>
        </p:txBody>
      </p:sp>
      <p:sp>
        <p:nvSpPr>
          <p:cNvPr id="10253" name="文本框 1">
            <a:extLst>
              <a:ext uri="{FF2B5EF4-FFF2-40B4-BE49-F238E27FC236}">
                <a16:creationId xmlns:a16="http://schemas.microsoft.com/office/drawing/2014/main" id="{354A021A-F459-4AB8-8556-2DB3D5930BA8}"/>
              </a:ext>
            </a:extLst>
          </p:cNvPr>
          <p:cNvSpPr txBox="1">
            <a:spLocks noChangeArrowheads="1"/>
          </p:cNvSpPr>
          <p:nvPr/>
        </p:nvSpPr>
        <p:spPr bwMode="auto">
          <a:xfrm>
            <a:off x="762000" y="1676400"/>
            <a:ext cx="77612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400" dirty="0"/>
              <a:t>人的实践活动是以改造客观世界为目的的客观过程，是实践的</a:t>
            </a:r>
            <a:r>
              <a:rPr lang="zh-CN" altLang="en-US" sz="2400" dirty="0">
                <a:solidFill>
                  <a:srgbClr val="FF0000"/>
                </a:solidFill>
              </a:rPr>
              <a:t>主体与客体</a:t>
            </a:r>
            <a:r>
              <a:rPr lang="zh-CN" altLang="en-US" sz="2400" dirty="0"/>
              <a:t>之间的相互作用，这种相互作用必须借助于一定的手段和工具，即实践的</a:t>
            </a:r>
            <a:r>
              <a:rPr lang="zh-CN" altLang="en-US" sz="2400" dirty="0">
                <a:solidFill>
                  <a:srgbClr val="FF0000"/>
                </a:solidFill>
              </a:rPr>
              <a:t>中介</a:t>
            </a:r>
            <a:r>
              <a:rPr lang="zh-CN" altLang="en-US" sz="2400" dirty="0"/>
              <a:t>。</a:t>
            </a:r>
          </a:p>
        </p:txBody>
      </p:sp>
      <p:sp>
        <p:nvSpPr>
          <p:cNvPr id="10254" name="Line 31">
            <a:extLst>
              <a:ext uri="{FF2B5EF4-FFF2-40B4-BE49-F238E27FC236}">
                <a16:creationId xmlns:a16="http://schemas.microsoft.com/office/drawing/2014/main" id="{20955642-524A-4E92-A66B-64D26679CDBB}"/>
              </a:ext>
            </a:extLst>
          </p:cNvPr>
          <p:cNvSpPr>
            <a:spLocks noChangeShapeType="1"/>
          </p:cNvSpPr>
          <p:nvPr/>
        </p:nvSpPr>
        <p:spPr bwMode="auto">
          <a:xfrm rot="-10620000" flipH="1" flipV="1">
            <a:off x="4814888" y="4483100"/>
            <a:ext cx="9525" cy="296863"/>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5" name="Line 31">
            <a:extLst>
              <a:ext uri="{FF2B5EF4-FFF2-40B4-BE49-F238E27FC236}">
                <a16:creationId xmlns:a16="http://schemas.microsoft.com/office/drawing/2014/main" id="{75FD053F-50CF-469C-AFD3-1D465560509E}"/>
              </a:ext>
            </a:extLst>
          </p:cNvPr>
          <p:cNvSpPr>
            <a:spLocks noChangeShapeType="1"/>
          </p:cNvSpPr>
          <p:nvPr/>
        </p:nvSpPr>
        <p:spPr bwMode="auto">
          <a:xfrm rot="-10620000" flipH="1" flipV="1">
            <a:off x="4802188" y="5311775"/>
            <a:ext cx="9525" cy="298450"/>
          </a:xfrm>
          <a:prstGeom prst="line">
            <a:avLst/>
          </a:prstGeom>
          <a:noFill/>
          <a:ln w="476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对话气泡: 椭圆形 1">
            <a:extLst>
              <a:ext uri="{FF2B5EF4-FFF2-40B4-BE49-F238E27FC236}">
                <a16:creationId xmlns:a16="http://schemas.microsoft.com/office/drawing/2014/main" id="{F303E84C-8508-4B64-8C30-48B0148A8301}"/>
              </a:ext>
            </a:extLst>
          </p:cNvPr>
          <p:cNvSpPr/>
          <p:nvPr/>
        </p:nvSpPr>
        <p:spPr>
          <a:xfrm>
            <a:off x="382781" y="4159250"/>
            <a:ext cx="1382221" cy="795522"/>
          </a:xfrm>
          <a:prstGeom prst="wedgeEllipseCallout">
            <a:avLst>
              <a:gd name="adj1" fmla="val 17130"/>
              <a:gd name="adj2" fmla="val -14867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t>自然能力和精神能力</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37">
            <a:extLst>
              <a:ext uri="{FF2B5EF4-FFF2-40B4-BE49-F238E27FC236}">
                <a16:creationId xmlns:a16="http://schemas.microsoft.com/office/drawing/2014/main" id="{3957EB57-6769-4C5B-B24F-B83CC9733B11}"/>
              </a:ext>
            </a:extLst>
          </p:cNvPr>
          <p:cNvSpPr/>
          <p:nvPr/>
        </p:nvSpPr>
        <p:spPr>
          <a:xfrm>
            <a:off x="4967288" y="3830638"/>
            <a:ext cx="3432175" cy="2212975"/>
          </a:xfrm>
          <a:prstGeom prst="roundRect">
            <a:avLst>
              <a:gd name="adj" fmla="val 12255"/>
            </a:avLst>
          </a:prstGeom>
          <a:solidFill>
            <a:srgbClr val="FFFFFF">
              <a:lumMod val="95000"/>
            </a:srgbClr>
          </a:solidFill>
          <a:ln w="76200" cap="flat" cmpd="sng" algn="ctr">
            <a:noFill/>
            <a:prstDash val="solid"/>
            <a:miter lim="800000"/>
          </a:ln>
          <a:effectLst/>
        </p:spPr>
        <p:txBody>
          <a:bodyPr tIns="1080000"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20000"/>
              </a:lnSpc>
              <a:spcAft>
                <a:spcPts val="0"/>
              </a:spcAft>
              <a:defRPr/>
            </a:pPr>
            <a:endParaRPr lang="zh-CN" altLang="en-US" sz="1050" dirty="0">
              <a:solidFill>
                <a:srgbClr val="000000">
                  <a:lumMod val="75000"/>
                  <a:lumOff val="25000"/>
                </a:srgbClr>
              </a:solidFill>
            </a:endParaRPr>
          </a:p>
        </p:txBody>
      </p:sp>
      <p:sp>
        <p:nvSpPr>
          <p:cNvPr id="15" name="圆角矩形 37">
            <a:extLst>
              <a:ext uri="{FF2B5EF4-FFF2-40B4-BE49-F238E27FC236}">
                <a16:creationId xmlns:a16="http://schemas.microsoft.com/office/drawing/2014/main" id="{B04AFC69-58FF-472D-94F6-9B0CF924FB9C}"/>
              </a:ext>
            </a:extLst>
          </p:cNvPr>
          <p:cNvSpPr/>
          <p:nvPr/>
        </p:nvSpPr>
        <p:spPr>
          <a:xfrm>
            <a:off x="862013" y="3830638"/>
            <a:ext cx="2220912" cy="2212975"/>
          </a:xfrm>
          <a:prstGeom prst="roundRect">
            <a:avLst>
              <a:gd name="adj" fmla="val 12255"/>
            </a:avLst>
          </a:prstGeom>
          <a:solidFill>
            <a:srgbClr val="FFFFFF">
              <a:lumMod val="95000"/>
            </a:srgbClr>
          </a:solidFill>
          <a:ln w="76200" cap="flat" cmpd="sng" algn="ctr">
            <a:noFill/>
            <a:prstDash val="solid"/>
            <a:miter lim="800000"/>
          </a:ln>
          <a:effectLst/>
        </p:spPr>
        <p:txBody>
          <a:bodyPr tIns="1080000" anchorCtr="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lnSpc>
                <a:spcPct val="120000"/>
              </a:lnSpc>
              <a:spcAft>
                <a:spcPts val="0"/>
              </a:spcAft>
              <a:defRPr/>
            </a:pPr>
            <a:endParaRPr lang="zh-CN" altLang="en-US" sz="1050" dirty="0">
              <a:solidFill>
                <a:srgbClr val="000000">
                  <a:lumMod val="75000"/>
                  <a:lumOff val="25000"/>
                </a:srgbClr>
              </a:solidFill>
            </a:endParaRPr>
          </a:p>
        </p:txBody>
      </p:sp>
      <p:sp>
        <p:nvSpPr>
          <p:cNvPr id="11268" name="右箭头 8">
            <a:extLst>
              <a:ext uri="{FF2B5EF4-FFF2-40B4-BE49-F238E27FC236}">
                <a16:creationId xmlns:a16="http://schemas.microsoft.com/office/drawing/2014/main" id="{5702D077-FA55-40AE-8472-F63D306B7515}"/>
              </a:ext>
            </a:extLst>
          </p:cNvPr>
          <p:cNvSpPr>
            <a:spLocks noChangeArrowheads="1"/>
          </p:cNvSpPr>
          <p:nvPr/>
        </p:nvSpPr>
        <p:spPr bwMode="auto">
          <a:xfrm>
            <a:off x="3714750" y="4606925"/>
            <a:ext cx="835025" cy="504825"/>
          </a:xfrm>
          <a:prstGeom prst="rightArrow">
            <a:avLst>
              <a:gd name="adj1" fmla="val 50000"/>
              <a:gd name="adj2" fmla="val 5009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a:buFont typeface="Arial" panose="020B0604020202020204" pitchFamily="34" charset="0"/>
              <a:buNone/>
            </a:pPr>
            <a:endParaRPr lang="zh-CN" altLang="zh-CN">
              <a:ea typeface="宋体" panose="02010600030101010101" pitchFamily="2" charset="-122"/>
            </a:endParaRPr>
          </a:p>
        </p:txBody>
      </p:sp>
      <p:sp>
        <p:nvSpPr>
          <p:cNvPr id="10" name="文本框 9">
            <a:extLst>
              <a:ext uri="{FF2B5EF4-FFF2-40B4-BE49-F238E27FC236}">
                <a16:creationId xmlns:a16="http://schemas.microsoft.com/office/drawing/2014/main" id="{F2662379-8E97-4F02-931D-311749881DD3}"/>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二、实践的本质与基本结构</a:t>
            </a:r>
          </a:p>
        </p:txBody>
      </p:sp>
      <p:sp>
        <p:nvSpPr>
          <p:cNvPr id="11" name="圆角矩形 15">
            <a:extLst>
              <a:ext uri="{FF2B5EF4-FFF2-40B4-BE49-F238E27FC236}">
                <a16:creationId xmlns:a16="http://schemas.microsoft.com/office/drawing/2014/main" id="{ACCA19FD-7E91-4E3E-8F6A-4B4001A7BEBA}"/>
              </a:ext>
            </a:extLst>
          </p:cNvPr>
          <p:cNvSpPr/>
          <p:nvPr/>
        </p:nvSpPr>
        <p:spPr bwMode="auto">
          <a:xfrm>
            <a:off x="430213" y="1465263"/>
            <a:ext cx="28590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实践的基本结构</a:t>
            </a:r>
          </a:p>
        </p:txBody>
      </p:sp>
      <p:sp>
        <p:nvSpPr>
          <p:cNvPr id="11271" name="文本框 1">
            <a:extLst>
              <a:ext uri="{FF2B5EF4-FFF2-40B4-BE49-F238E27FC236}">
                <a16:creationId xmlns:a16="http://schemas.microsoft.com/office/drawing/2014/main" id="{1B854CC6-88D6-4E69-A835-B1B42AE19223}"/>
              </a:ext>
            </a:extLst>
          </p:cNvPr>
          <p:cNvSpPr txBox="1">
            <a:spLocks noChangeArrowheads="1"/>
          </p:cNvSpPr>
          <p:nvPr/>
        </p:nvSpPr>
        <p:spPr bwMode="auto">
          <a:xfrm>
            <a:off x="430213" y="2489200"/>
            <a:ext cx="81311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实践的主体、客体和中介是</a:t>
            </a:r>
            <a:r>
              <a:rPr lang="zh-CN" altLang="en-US" sz="2400" dirty="0">
                <a:highlight>
                  <a:srgbClr val="FFFF00"/>
                </a:highlight>
              </a:rPr>
              <a:t>不断变化</a:t>
            </a:r>
            <a:r>
              <a:rPr lang="zh-CN" altLang="en-US" sz="2400" dirty="0"/>
              <a:t>发展的，因而实践的基本结构也是历史地变化发展的，</a:t>
            </a:r>
            <a:r>
              <a:rPr lang="zh-CN" altLang="en-US" sz="2400" b="1" dirty="0"/>
              <a:t>这种变化主要表现为：</a:t>
            </a:r>
          </a:p>
        </p:txBody>
      </p:sp>
      <p:sp>
        <p:nvSpPr>
          <p:cNvPr id="11272" name="文本框 2">
            <a:extLst>
              <a:ext uri="{FF2B5EF4-FFF2-40B4-BE49-F238E27FC236}">
                <a16:creationId xmlns:a16="http://schemas.microsoft.com/office/drawing/2014/main" id="{C4EAF237-7401-43C1-86A2-28E2B51419B5}"/>
              </a:ext>
            </a:extLst>
          </p:cNvPr>
          <p:cNvSpPr txBox="1">
            <a:spLocks noChangeArrowheads="1"/>
          </p:cNvSpPr>
          <p:nvPr/>
        </p:nvSpPr>
        <p:spPr bwMode="auto">
          <a:xfrm>
            <a:off x="1066800" y="4376738"/>
            <a:ext cx="18113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主体客体化</a:t>
            </a:r>
          </a:p>
          <a:p>
            <a:pPr algn="just">
              <a:lnSpc>
                <a:spcPct val="120000"/>
              </a:lnSpc>
              <a:spcBef>
                <a:spcPts val="1400"/>
              </a:spcBef>
              <a:buFont typeface="Arial" panose="020B0604020202020204" pitchFamily="34" charset="0"/>
              <a:buNone/>
            </a:pPr>
            <a:r>
              <a:rPr lang="zh-CN" altLang="en-US" sz="2400"/>
              <a:t>客体主体化</a:t>
            </a:r>
          </a:p>
        </p:txBody>
      </p:sp>
      <p:sp>
        <p:nvSpPr>
          <p:cNvPr id="11273" name="文本框 3">
            <a:extLst>
              <a:ext uri="{FF2B5EF4-FFF2-40B4-BE49-F238E27FC236}">
                <a16:creationId xmlns:a16="http://schemas.microsoft.com/office/drawing/2014/main" id="{2ED42630-3A14-4A6D-996E-D1B22C241DDA}"/>
              </a:ext>
            </a:extLst>
          </p:cNvPr>
          <p:cNvSpPr txBox="1">
            <a:spLocks noChangeArrowheads="1"/>
          </p:cNvSpPr>
          <p:nvPr/>
        </p:nvSpPr>
        <p:spPr bwMode="auto">
          <a:xfrm>
            <a:off x="5200650" y="4244975"/>
            <a:ext cx="29670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人类实践活动两个不可分割的方面，互为前提、互为媒介</a:t>
            </a:r>
          </a:p>
        </p:txBody>
      </p:sp>
      <p:sp>
        <p:nvSpPr>
          <p:cNvPr id="2" name="矩形 1">
            <a:extLst>
              <a:ext uri="{FF2B5EF4-FFF2-40B4-BE49-F238E27FC236}">
                <a16:creationId xmlns:a16="http://schemas.microsoft.com/office/drawing/2014/main" id="{E574AB5D-6F52-4B63-8CF2-3943CC412287}"/>
              </a:ext>
            </a:extLst>
          </p:cNvPr>
          <p:cNvSpPr/>
          <p:nvPr/>
        </p:nvSpPr>
        <p:spPr>
          <a:xfrm>
            <a:off x="419894" y="3452896"/>
            <a:ext cx="3105150" cy="830997"/>
          </a:xfrm>
          <a:prstGeom prst="rect">
            <a:avLst/>
          </a:prstGeom>
        </p:spPr>
        <p:txBody>
          <a:bodyPr wrap="square">
            <a:spAutoFit/>
          </a:bodyPr>
          <a:lstStyle/>
          <a:p>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主体客体化：</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人通过实践使自己的本质力量作用于客体，使其按照主体的需要发生结构和功能上的变化，形成了世界上本来不存在的对象物</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200" dirty="0"/>
          </a:p>
        </p:txBody>
      </p:sp>
      <p:sp>
        <p:nvSpPr>
          <p:cNvPr id="3" name="矩形 2">
            <a:extLst>
              <a:ext uri="{FF2B5EF4-FFF2-40B4-BE49-F238E27FC236}">
                <a16:creationId xmlns:a16="http://schemas.microsoft.com/office/drawing/2014/main" id="{4FC51917-3B6D-4241-8A84-5E474B88DC21}"/>
              </a:ext>
            </a:extLst>
          </p:cNvPr>
          <p:cNvSpPr/>
          <p:nvPr/>
        </p:nvSpPr>
        <p:spPr>
          <a:xfrm>
            <a:off x="318293" y="5529891"/>
            <a:ext cx="3082925" cy="830997"/>
          </a:xfrm>
          <a:prstGeom prst="rect">
            <a:avLst/>
          </a:prstGeom>
        </p:spPr>
        <p:txBody>
          <a:bodyPr wrap="square">
            <a:spAutoFit/>
          </a:bodyPr>
          <a:lstStyle/>
          <a:p>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客体主体化，是客体从客观对象的存在形式转化为主体生命结构的因素或主体本质力量的因素，客体失去客体性的形式，变成主体的一部分。</a:t>
            </a:r>
            <a:endParaRPr lang="zh-CN" altLang="en-US" sz="1200" dirty="0"/>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594F558B-52B5-4AA9-9BC7-E804A573468A}"/>
              </a:ext>
            </a:extLst>
          </p:cNvPr>
          <p:cNvSpPr/>
          <p:nvPr/>
        </p:nvSpPr>
        <p:spPr bwMode="auto">
          <a:xfrm>
            <a:off x="430213" y="1552575"/>
            <a:ext cx="33258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实践形式的多样性</a:t>
            </a:r>
          </a:p>
        </p:txBody>
      </p:sp>
      <p:grpSp>
        <p:nvGrpSpPr>
          <p:cNvPr id="13315" name="组合 2">
            <a:extLst>
              <a:ext uri="{FF2B5EF4-FFF2-40B4-BE49-F238E27FC236}">
                <a16:creationId xmlns:a16="http://schemas.microsoft.com/office/drawing/2014/main" id="{294CD1EA-C878-4943-BB77-57959BF85945}"/>
              </a:ext>
            </a:extLst>
          </p:cNvPr>
          <p:cNvGrpSpPr>
            <a:grpSpLocks/>
          </p:cNvGrpSpPr>
          <p:nvPr/>
        </p:nvGrpSpPr>
        <p:grpSpPr bwMode="auto">
          <a:xfrm>
            <a:off x="242888" y="3759200"/>
            <a:ext cx="8658225" cy="1819275"/>
            <a:chOff x="450314" y="3138488"/>
            <a:chExt cx="7955499" cy="1671637"/>
          </a:xfrm>
        </p:grpSpPr>
        <p:pic>
          <p:nvPicPr>
            <p:cNvPr id="13318" name="图片 6">
              <a:extLst>
                <a:ext uri="{FF2B5EF4-FFF2-40B4-BE49-F238E27FC236}">
                  <a16:creationId xmlns:a16="http://schemas.microsoft.com/office/drawing/2014/main" id="{23881515-DD9E-4A76-ABC2-EB3929F85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14" y="3138488"/>
              <a:ext cx="25001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7">
              <a:extLst>
                <a:ext uri="{FF2B5EF4-FFF2-40B4-BE49-F238E27FC236}">
                  <a16:creationId xmlns:a16="http://schemas.microsoft.com/office/drawing/2014/main" id="{2CF202E1-0EE5-4F29-9FDD-DFCDD0F42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346" y="3138488"/>
              <a:ext cx="2673947"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图片 8">
              <a:extLst>
                <a:ext uri="{FF2B5EF4-FFF2-40B4-BE49-F238E27FC236}">
                  <a16:creationId xmlns:a16="http://schemas.microsoft.com/office/drawing/2014/main" id="{5AE992C0-04D5-4640-83B9-A5D0F0C49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225" y="3138488"/>
              <a:ext cx="2541588"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文本框 9">
            <a:extLst>
              <a:ext uri="{FF2B5EF4-FFF2-40B4-BE49-F238E27FC236}">
                <a16:creationId xmlns:a16="http://schemas.microsoft.com/office/drawing/2014/main" id="{354C569A-082C-4480-A91C-874646DB1CF3}"/>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二、实践的本质与基本结构</a:t>
            </a:r>
          </a:p>
        </p:txBody>
      </p:sp>
      <p:sp>
        <p:nvSpPr>
          <p:cNvPr id="13317" name="文本框 1">
            <a:extLst>
              <a:ext uri="{FF2B5EF4-FFF2-40B4-BE49-F238E27FC236}">
                <a16:creationId xmlns:a16="http://schemas.microsoft.com/office/drawing/2014/main" id="{1EABED8B-3F03-4F98-AB07-EE0895B1F99C}"/>
              </a:ext>
            </a:extLst>
          </p:cNvPr>
          <p:cNvSpPr txBox="1">
            <a:spLocks noChangeArrowheads="1"/>
          </p:cNvSpPr>
          <p:nvPr/>
        </p:nvSpPr>
        <p:spPr bwMode="auto">
          <a:xfrm>
            <a:off x="1241425" y="2743200"/>
            <a:ext cx="66611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rgbClr val="014D23"/>
                </a:solidFill>
              </a:rPr>
              <a:t>物质生产实践，社会政治实践，科学文化实践</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a:extLst>
              <a:ext uri="{FF2B5EF4-FFF2-40B4-BE49-F238E27FC236}">
                <a16:creationId xmlns:a16="http://schemas.microsoft.com/office/drawing/2014/main" id="{A44E173E-CF95-4543-AECB-DA9703F5F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443"/>
          <a:stretch>
            <a:fillRect/>
          </a:stretch>
        </p:blipFill>
        <p:spPr bwMode="auto">
          <a:xfrm>
            <a:off x="1169988" y="4056063"/>
            <a:ext cx="3081337"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图片 2">
            <a:extLst>
              <a:ext uri="{FF2B5EF4-FFF2-40B4-BE49-F238E27FC236}">
                <a16:creationId xmlns:a16="http://schemas.microsoft.com/office/drawing/2014/main" id="{B6448CF1-D97B-4581-A101-0A241F5CE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443"/>
          <a:stretch>
            <a:fillRect/>
          </a:stretch>
        </p:blipFill>
        <p:spPr bwMode="auto">
          <a:xfrm>
            <a:off x="4692650" y="4056063"/>
            <a:ext cx="31400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15">
            <a:extLst>
              <a:ext uri="{FF2B5EF4-FFF2-40B4-BE49-F238E27FC236}">
                <a16:creationId xmlns:a16="http://schemas.microsoft.com/office/drawing/2014/main" id="{8876F9E7-BD63-4FD6-9519-1441EF2B195D}"/>
              </a:ext>
            </a:extLst>
          </p:cNvPr>
          <p:cNvSpPr/>
          <p:nvPr/>
        </p:nvSpPr>
        <p:spPr bwMode="auto">
          <a:xfrm>
            <a:off x="430213" y="1417638"/>
            <a:ext cx="33258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实践形式的多样性</a:t>
            </a:r>
          </a:p>
        </p:txBody>
      </p:sp>
      <p:sp>
        <p:nvSpPr>
          <p:cNvPr id="9" name="文本框 8">
            <a:extLst>
              <a:ext uri="{FF2B5EF4-FFF2-40B4-BE49-F238E27FC236}">
                <a16:creationId xmlns:a16="http://schemas.microsoft.com/office/drawing/2014/main" id="{52E6D614-561D-4F51-9260-3985C6A0D5B0}"/>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二、实践的本质与基本结构</a:t>
            </a:r>
          </a:p>
        </p:txBody>
      </p:sp>
      <p:sp>
        <p:nvSpPr>
          <p:cNvPr id="14342" name="文本框 1">
            <a:extLst>
              <a:ext uri="{FF2B5EF4-FFF2-40B4-BE49-F238E27FC236}">
                <a16:creationId xmlns:a16="http://schemas.microsoft.com/office/drawing/2014/main" id="{5DD2E834-1D68-4738-BF9C-2E56BE462691}"/>
              </a:ext>
            </a:extLst>
          </p:cNvPr>
          <p:cNvSpPr txBox="1">
            <a:spLocks noChangeArrowheads="1"/>
          </p:cNvSpPr>
          <p:nvPr/>
        </p:nvSpPr>
        <p:spPr bwMode="auto">
          <a:xfrm>
            <a:off x="909638" y="2301875"/>
            <a:ext cx="732472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现代信息技术的发展使得当代社会开始产生一种新的实践形式，即</a:t>
            </a:r>
            <a:r>
              <a:rPr lang="zh-CN" altLang="en-US" sz="2400" dirty="0">
                <a:solidFill>
                  <a:srgbClr val="FF0000"/>
                </a:solidFill>
              </a:rPr>
              <a:t>虚拟实践</a:t>
            </a:r>
            <a:r>
              <a:rPr lang="zh-CN" altLang="en-US" sz="2400" dirty="0"/>
              <a:t>，是实践活动的派生形式，具有相对独立性。</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C2E87EEE-9B0D-422A-A4DC-B09D65A8FFA2}"/>
              </a:ext>
            </a:extLst>
          </p:cNvPr>
          <p:cNvSpPr/>
          <p:nvPr/>
        </p:nvSpPr>
        <p:spPr bwMode="auto">
          <a:xfrm>
            <a:off x="430213" y="1357313"/>
            <a:ext cx="462597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实践在认识活动中的决定作用</a:t>
            </a:r>
          </a:p>
        </p:txBody>
      </p:sp>
      <p:sp>
        <p:nvSpPr>
          <p:cNvPr id="6" name="文本框 5">
            <a:extLst>
              <a:ext uri="{FF2B5EF4-FFF2-40B4-BE49-F238E27FC236}">
                <a16:creationId xmlns:a16="http://schemas.microsoft.com/office/drawing/2014/main" id="{58FB093C-A2D4-4AAA-9818-1B6FCB34A55B}"/>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二、实践的本质与基本结构</a:t>
            </a:r>
          </a:p>
        </p:txBody>
      </p:sp>
      <p:grpSp>
        <p:nvGrpSpPr>
          <p:cNvPr id="15364" name="组合 8">
            <a:extLst>
              <a:ext uri="{FF2B5EF4-FFF2-40B4-BE49-F238E27FC236}">
                <a16:creationId xmlns:a16="http://schemas.microsoft.com/office/drawing/2014/main" id="{A4A07600-90DF-4B79-90A0-3E797E60C0CB}"/>
              </a:ext>
            </a:extLst>
          </p:cNvPr>
          <p:cNvGrpSpPr>
            <a:grpSpLocks/>
          </p:cNvGrpSpPr>
          <p:nvPr/>
        </p:nvGrpSpPr>
        <p:grpSpPr bwMode="auto">
          <a:xfrm>
            <a:off x="1371600" y="2449513"/>
            <a:ext cx="1389063" cy="3629025"/>
            <a:chOff x="2161311" y="1339913"/>
            <a:chExt cx="1082040" cy="2826488"/>
          </a:xfrm>
        </p:grpSpPr>
        <p:sp>
          <p:nvSpPr>
            <p:cNvPr id="10" name="梯形 9">
              <a:extLst>
                <a:ext uri="{FF2B5EF4-FFF2-40B4-BE49-F238E27FC236}">
                  <a16:creationId xmlns:a16="http://schemas.microsoft.com/office/drawing/2014/main" id="{4B0B3325-4227-456C-894F-17BC869302D7}"/>
                </a:ext>
              </a:extLst>
            </p:cNvPr>
            <p:cNvSpPr/>
            <p:nvPr/>
          </p:nvSpPr>
          <p:spPr>
            <a:xfrm flipV="1">
              <a:off x="2377719" y="2610967"/>
              <a:ext cx="649223" cy="945872"/>
            </a:xfrm>
            <a:prstGeom prst="trapezoid">
              <a:avLst/>
            </a:prstGeom>
            <a:noFill/>
            <a:ln w="57150" cap="flat" cmpd="sng" algn="ctr">
              <a:solidFill>
                <a:srgbClr val="FFFFFF">
                  <a:lumMod val="75000"/>
                </a:srgbClr>
              </a:solidFill>
              <a:prstDash val="solid"/>
              <a:miter lim="800000"/>
            </a:ln>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a:solidFill>
                  <a:srgbClr val="FFFFFF"/>
                </a:solidFill>
              </a:endParaRPr>
            </a:p>
          </p:txBody>
        </p:sp>
        <p:sp>
          <p:nvSpPr>
            <p:cNvPr id="11" name="椭圆 10">
              <a:extLst>
                <a:ext uri="{FF2B5EF4-FFF2-40B4-BE49-F238E27FC236}">
                  <a16:creationId xmlns:a16="http://schemas.microsoft.com/office/drawing/2014/main" id="{B8DDFF45-EDB4-4B7B-940C-CA4516064FA5}"/>
                </a:ext>
              </a:extLst>
            </p:cNvPr>
            <p:cNvSpPr/>
            <p:nvPr/>
          </p:nvSpPr>
          <p:spPr>
            <a:xfrm>
              <a:off x="2161311" y="3084521"/>
              <a:ext cx="1082040" cy="1081880"/>
            </a:xfrm>
            <a:prstGeom prst="ellipse">
              <a:avLst/>
            </a:prstGeom>
            <a:solidFill>
              <a:schemeClr val="accent4">
                <a:lumMod val="40000"/>
                <a:lumOff val="60000"/>
              </a:schemeClr>
            </a:solidFill>
            <a:ln w="76200" cap="flat" cmpd="sng" algn="ctr">
              <a:solidFill>
                <a:srgbClr val="FFFFFF">
                  <a:lumMod val="75000"/>
                </a:srgbClr>
              </a:solidFill>
              <a:prstDash val="solid"/>
              <a:miter lim="800000"/>
            </a:ln>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zh-CN" altLang="en-US" sz="2800" b="1" dirty="0">
                  <a:solidFill>
                    <a:schemeClr val="tx1"/>
                  </a:solidFill>
                  <a:sym typeface="+mn-ea"/>
                </a:rPr>
                <a:t>实践</a:t>
              </a:r>
              <a:endParaRPr sz="2800" b="1" dirty="0">
                <a:solidFill>
                  <a:schemeClr val="tx1"/>
                </a:solidFill>
                <a:sym typeface="+mn-ea"/>
              </a:endParaRPr>
            </a:p>
          </p:txBody>
        </p:sp>
        <p:sp>
          <p:nvSpPr>
            <p:cNvPr id="12" name="任意多边形 46">
              <a:extLst>
                <a:ext uri="{FF2B5EF4-FFF2-40B4-BE49-F238E27FC236}">
                  <a16:creationId xmlns:a16="http://schemas.microsoft.com/office/drawing/2014/main" id="{3488730E-E14F-4F9F-9D07-E8156A5B3790}"/>
                </a:ext>
              </a:extLst>
            </p:cNvPr>
            <p:cNvSpPr/>
            <p:nvPr/>
          </p:nvSpPr>
          <p:spPr>
            <a:xfrm>
              <a:off x="2245401" y="1339913"/>
              <a:ext cx="913860" cy="1550488"/>
            </a:xfrm>
            <a:custGeom>
              <a:avLst/>
              <a:gdLst>
                <a:gd name="connsiteX0" fmla="*/ 0 w 914400"/>
                <a:gd name="connsiteY0" fmla="*/ 0 h 1550773"/>
                <a:gd name="connsiteX1" fmla="*/ 914400 w 914400"/>
                <a:gd name="connsiteY1" fmla="*/ 0 h 1550773"/>
                <a:gd name="connsiteX2" fmla="*/ 914400 w 914400"/>
                <a:gd name="connsiteY2" fmla="*/ 1093573 h 1550773"/>
                <a:gd name="connsiteX3" fmla="*/ 457200 w 914400"/>
                <a:gd name="connsiteY3" fmla="*/ 1550773 h 1550773"/>
                <a:gd name="connsiteX4" fmla="*/ 0 w 914400"/>
                <a:gd name="connsiteY4" fmla="*/ 1093573 h 1550773"/>
                <a:gd name="connsiteX5" fmla="*/ 0 w 914400"/>
                <a:gd name="connsiteY5" fmla="*/ 0 h 155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1550773">
                  <a:moveTo>
                    <a:pt x="0" y="0"/>
                  </a:moveTo>
                  <a:lnTo>
                    <a:pt x="914400" y="0"/>
                  </a:lnTo>
                  <a:lnTo>
                    <a:pt x="914400" y="1093573"/>
                  </a:lnTo>
                  <a:cubicBezTo>
                    <a:pt x="914400" y="1346078"/>
                    <a:pt x="709705" y="1550773"/>
                    <a:pt x="457200" y="1550773"/>
                  </a:cubicBezTo>
                  <a:cubicBezTo>
                    <a:pt x="204695" y="1550773"/>
                    <a:pt x="0" y="1346078"/>
                    <a:pt x="0" y="1093573"/>
                  </a:cubicBezTo>
                  <a:lnTo>
                    <a:pt x="0" y="0"/>
                  </a:lnTo>
                  <a:close/>
                </a:path>
              </a:pathLst>
            </a:custGeom>
            <a:solidFill>
              <a:schemeClr val="accent4">
                <a:lumMod val="40000"/>
                <a:lumOff val="60000"/>
              </a:schemeClr>
            </a:solidFill>
            <a:ln w="76200" cap="flat" cmpd="sng" algn="ctr">
              <a:noFill/>
              <a:prstDash val="solid"/>
              <a:miter lim="800000"/>
            </a:ln>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a:solidFill>
                  <a:srgbClr val="FFFFFF"/>
                </a:solidFill>
              </a:endParaRPr>
            </a:p>
          </p:txBody>
        </p:sp>
        <p:sp>
          <p:nvSpPr>
            <p:cNvPr id="15372" name="任意多边形 47">
              <a:extLst>
                <a:ext uri="{FF2B5EF4-FFF2-40B4-BE49-F238E27FC236}">
                  <a16:creationId xmlns:a16="http://schemas.microsoft.com/office/drawing/2014/main" id="{1CA22190-F878-4DFA-B2BF-C5031FB47103}"/>
                </a:ext>
              </a:extLst>
            </p:cNvPr>
            <p:cNvSpPr>
              <a:spLocks noChangeArrowheads="1"/>
            </p:cNvSpPr>
            <p:nvPr/>
          </p:nvSpPr>
          <p:spPr bwMode="auto">
            <a:xfrm>
              <a:off x="2421345" y="1339913"/>
              <a:ext cx="561976" cy="1550774"/>
            </a:xfrm>
            <a:custGeom>
              <a:avLst/>
              <a:gdLst>
                <a:gd name="T0" fmla="*/ 0 w 561976"/>
                <a:gd name="T1" fmla="*/ 0 h 1550774"/>
                <a:gd name="T2" fmla="*/ 561976 w 561976"/>
                <a:gd name="T3" fmla="*/ 0 h 1550774"/>
                <a:gd name="T4" fmla="*/ 561975 w 561976"/>
                <a:gd name="T5" fmla="*/ 1269786 h 1550774"/>
                <a:gd name="T6" fmla="*/ 280987 w 561976"/>
                <a:gd name="T7" fmla="*/ 1550774 h 1550774"/>
                <a:gd name="T8" fmla="*/ 280988 w 561976"/>
                <a:gd name="T9" fmla="*/ 1550773 h 1550774"/>
                <a:gd name="T10" fmla="*/ 0 w 561976"/>
                <a:gd name="T11" fmla="*/ 1269785 h 1550774"/>
                <a:gd name="T12" fmla="*/ 0 w 561976"/>
                <a:gd name="T13" fmla="*/ 0 h 1550774"/>
                <a:gd name="T14" fmla="*/ 0 60000 65536"/>
                <a:gd name="T15" fmla="*/ 0 60000 65536"/>
                <a:gd name="T16" fmla="*/ 0 60000 65536"/>
                <a:gd name="T17" fmla="*/ 0 60000 65536"/>
                <a:gd name="T18" fmla="*/ 0 60000 65536"/>
                <a:gd name="T19" fmla="*/ 0 60000 65536"/>
                <a:gd name="T20" fmla="*/ 0 60000 65536"/>
                <a:gd name="T21" fmla="*/ 0 w 561976"/>
                <a:gd name="T22" fmla="*/ 0 h 1550774"/>
                <a:gd name="T23" fmla="*/ 561976 w 561976"/>
                <a:gd name="T24" fmla="*/ 1550774 h 15507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1976" h="1550774">
                  <a:moveTo>
                    <a:pt x="0" y="0"/>
                  </a:moveTo>
                  <a:lnTo>
                    <a:pt x="561976" y="0"/>
                  </a:lnTo>
                  <a:lnTo>
                    <a:pt x="561975" y="1269786"/>
                  </a:lnTo>
                  <a:cubicBezTo>
                    <a:pt x="561975" y="1424971"/>
                    <a:pt x="436172" y="1550774"/>
                    <a:pt x="280987" y="1550774"/>
                  </a:cubicBezTo>
                  <a:lnTo>
                    <a:pt x="280988" y="1550773"/>
                  </a:lnTo>
                  <a:cubicBezTo>
                    <a:pt x="125803" y="1550773"/>
                    <a:pt x="0" y="1424970"/>
                    <a:pt x="0" y="1269785"/>
                  </a:cubicBezTo>
                  <a:lnTo>
                    <a:pt x="0" y="0"/>
                  </a:lnTo>
                  <a:close/>
                </a:path>
              </a:pathLst>
            </a:custGeom>
            <a:solidFill>
              <a:srgbClr val="D9D9D9"/>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zh-CN" altLang="en-US"/>
            </a:p>
          </p:txBody>
        </p:sp>
      </p:grpSp>
      <p:sp>
        <p:nvSpPr>
          <p:cNvPr id="15365" name="文本框 2">
            <a:extLst>
              <a:ext uri="{FF2B5EF4-FFF2-40B4-BE49-F238E27FC236}">
                <a16:creationId xmlns:a16="http://schemas.microsoft.com/office/drawing/2014/main" id="{379AE66E-DE59-43D7-966E-CB6B6209205E}"/>
              </a:ext>
            </a:extLst>
          </p:cNvPr>
          <p:cNvSpPr txBox="1">
            <a:spLocks noChangeArrowheads="1"/>
          </p:cNvSpPr>
          <p:nvPr/>
        </p:nvSpPr>
        <p:spPr bwMode="auto">
          <a:xfrm>
            <a:off x="3440113" y="2851150"/>
            <a:ext cx="39528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是认识的来源</a:t>
            </a:r>
          </a:p>
        </p:txBody>
      </p:sp>
      <p:sp>
        <p:nvSpPr>
          <p:cNvPr id="15366" name="文本框 14">
            <a:extLst>
              <a:ext uri="{FF2B5EF4-FFF2-40B4-BE49-F238E27FC236}">
                <a16:creationId xmlns:a16="http://schemas.microsoft.com/office/drawing/2014/main" id="{5299BD00-B4E8-4ADB-9E61-8B476C0DF12C}"/>
              </a:ext>
            </a:extLst>
          </p:cNvPr>
          <p:cNvSpPr txBox="1">
            <a:spLocks noChangeArrowheads="1"/>
          </p:cNvSpPr>
          <p:nvPr/>
        </p:nvSpPr>
        <p:spPr bwMode="auto">
          <a:xfrm>
            <a:off x="3440113" y="3686175"/>
            <a:ext cx="39528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是认识发展的动力</a:t>
            </a:r>
          </a:p>
        </p:txBody>
      </p:sp>
      <p:sp>
        <p:nvSpPr>
          <p:cNvPr id="15367" name="文本框 16">
            <a:extLst>
              <a:ext uri="{FF2B5EF4-FFF2-40B4-BE49-F238E27FC236}">
                <a16:creationId xmlns:a16="http://schemas.microsoft.com/office/drawing/2014/main" id="{DC0B6049-56B6-438F-B51E-037F55B892F3}"/>
              </a:ext>
            </a:extLst>
          </p:cNvPr>
          <p:cNvSpPr txBox="1">
            <a:spLocks noChangeArrowheads="1"/>
          </p:cNvSpPr>
          <p:nvPr/>
        </p:nvSpPr>
        <p:spPr bwMode="auto">
          <a:xfrm>
            <a:off x="3440113" y="4521200"/>
            <a:ext cx="39528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是认识的目的</a:t>
            </a:r>
          </a:p>
        </p:txBody>
      </p:sp>
      <p:sp>
        <p:nvSpPr>
          <p:cNvPr id="15368" name="文本框 17">
            <a:extLst>
              <a:ext uri="{FF2B5EF4-FFF2-40B4-BE49-F238E27FC236}">
                <a16:creationId xmlns:a16="http://schemas.microsoft.com/office/drawing/2014/main" id="{03ADDC59-C527-43AD-92A0-54004B322FBE}"/>
              </a:ext>
            </a:extLst>
          </p:cNvPr>
          <p:cNvSpPr txBox="1">
            <a:spLocks noChangeArrowheads="1"/>
          </p:cNvSpPr>
          <p:nvPr/>
        </p:nvSpPr>
        <p:spPr bwMode="auto">
          <a:xfrm>
            <a:off x="3440113" y="5357813"/>
            <a:ext cx="46799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是检验认识真理性的唯一标准</a:t>
            </a:r>
          </a:p>
        </p:txBody>
      </p:sp>
      <p:sp>
        <p:nvSpPr>
          <p:cNvPr id="2" name="文本框 1">
            <a:extLst>
              <a:ext uri="{FF2B5EF4-FFF2-40B4-BE49-F238E27FC236}">
                <a16:creationId xmlns:a16="http://schemas.microsoft.com/office/drawing/2014/main" id="{B9E74F0A-38B2-478D-84A3-A803DE1ADB60}"/>
              </a:ext>
            </a:extLst>
          </p:cNvPr>
          <p:cNvSpPr txBox="1"/>
          <p:nvPr/>
        </p:nvSpPr>
        <p:spPr bwMode="auto">
          <a:xfrm>
            <a:off x="6388543" y="1734934"/>
            <a:ext cx="2551814" cy="1060931"/>
          </a:xfrm>
          <a:prstGeom prst="rect">
            <a:avLst/>
          </a:prstGeom>
          <a:noFill/>
          <a:ln>
            <a:noFill/>
          </a:ln>
        </p:spPr>
        <p:txBody>
          <a:bodyPr wrap="square" rtlCol="0">
            <a:spAutoFit/>
          </a:bodyPr>
          <a:lstStyle/>
          <a:p>
            <a:pPr algn="just">
              <a:lnSpc>
                <a:spcPct val="120000"/>
              </a:lnSpc>
              <a:spcBef>
                <a:spcPts val="1400"/>
              </a:spcBef>
            </a:pPr>
            <a:r>
              <a:rPr lang="zh-CN" altLang="en-US" dirty="0"/>
              <a:t>实践的观点是辩证唯物论的认识论之第一的和基本的观点。</a:t>
            </a:r>
            <a:r>
              <a:rPr lang="en-US" altLang="zh-CN" dirty="0"/>
              <a:t>---</a:t>
            </a:r>
            <a:r>
              <a:rPr lang="zh-CN" altLang="en-US" dirty="0"/>
              <a:t>毛泽东</a:t>
            </a:r>
          </a:p>
        </p:txBody>
      </p:sp>
      <p:sp>
        <p:nvSpPr>
          <p:cNvPr id="3" name="文本框 2">
            <a:extLst>
              <a:ext uri="{FF2B5EF4-FFF2-40B4-BE49-F238E27FC236}">
                <a16:creationId xmlns:a16="http://schemas.microsoft.com/office/drawing/2014/main" id="{D7B8B25D-8A9D-47D5-89FC-28A665FA113A}"/>
              </a:ext>
            </a:extLst>
          </p:cNvPr>
          <p:cNvSpPr txBox="1"/>
          <p:nvPr/>
        </p:nvSpPr>
        <p:spPr bwMode="auto">
          <a:xfrm>
            <a:off x="3440113" y="3320509"/>
            <a:ext cx="2992919" cy="362343"/>
          </a:xfrm>
          <a:prstGeom prst="rect">
            <a:avLst/>
          </a:prstGeom>
          <a:noFill/>
          <a:ln>
            <a:noFill/>
          </a:ln>
        </p:spPr>
        <p:txBody>
          <a:bodyPr wrap="square" rtlCol="0">
            <a:spAutoFit/>
          </a:bodyPr>
          <a:lstStyle/>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直接经验和间接经验</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a:spLocks noGrp="1" noRot="1" noChangeAspect="1" noMove="1" noResize="1" noEditPoints="1" noAdjustHandles="1" noChangeArrowheads="1" noChangeShapeType="1" noTextEdit="1"/>
          </p:cNvSpPr>
          <p:nvPr/>
        </p:nvSpPr>
        <p:spPr>
          <a:xfrm>
            <a:off x="0" y="857250"/>
            <a:ext cx="9144000" cy="5143500"/>
          </a:xfrm>
          <a:prstGeom prst="rect">
            <a:avLst/>
          </a:prstGeom>
          <a:solidFill>
            <a:srgbClr val="3C5F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34"/>
          <p:cNvSpPr>
            <a:spLocks noGrp="1" noRot="1" noChangeAspect="1" noMove="1" noResize="1" noEditPoints="1" noAdjustHandles="1" noChangeArrowheads="1" noChangeShapeType="1" noTextEdit="1"/>
          </p:cNvSpPr>
          <p:nvPr/>
        </p:nvSpPr>
        <p:spPr>
          <a:xfrm>
            <a:off x="346472" y="1216819"/>
            <a:ext cx="2581275" cy="209192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ectangle 36"/>
          <p:cNvSpPr>
            <a:spLocks noGrp="1" noRot="1" noChangeAspect="1" noMove="1" noResize="1" noEditPoints="1" noAdjustHandles="1" noChangeArrowheads="1" noChangeShapeType="1" noTextEdit="1"/>
          </p:cNvSpPr>
          <p:nvPr/>
        </p:nvSpPr>
        <p:spPr>
          <a:xfrm>
            <a:off x="6101953" y="1222772"/>
            <a:ext cx="2690813" cy="208597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5605" name="图片 27" descr="水中的动物&#10;&#10;中度可信度描述已自动生成"/>
          <p:cNvPicPr>
            <a:picLocks noChangeAspect="1"/>
          </p:cNvPicPr>
          <p:nvPr/>
        </p:nvPicPr>
        <p:blipFill>
          <a:blip r:embed="rId2"/>
          <a:srcRect/>
          <a:stretch>
            <a:fillRect/>
          </a:stretch>
        </p:blipFill>
        <p:spPr bwMode="auto">
          <a:xfrm>
            <a:off x="6224588" y="1469232"/>
            <a:ext cx="2439591" cy="1640681"/>
          </a:xfrm>
          <a:prstGeom prst="rect">
            <a:avLst/>
          </a:prstGeom>
          <a:noFill/>
          <a:ln w="9525">
            <a:noFill/>
            <a:miter lim="800000"/>
            <a:headEnd/>
            <a:tailEnd/>
          </a:ln>
        </p:spPr>
      </p:pic>
      <p:sp>
        <p:nvSpPr>
          <p:cNvPr id="39" name="Rectangle 38"/>
          <p:cNvSpPr>
            <a:spLocks noGrp="1" noRot="1" noChangeAspect="1" noMove="1" noResize="1" noEditPoints="1" noAdjustHandles="1" noChangeArrowheads="1" noChangeShapeType="1" noTextEdit="1"/>
          </p:cNvSpPr>
          <p:nvPr/>
        </p:nvSpPr>
        <p:spPr>
          <a:xfrm>
            <a:off x="346472" y="3559969"/>
            <a:ext cx="2581275" cy="209073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40"/>
          <p:cNvSpPr>
            <a:spLocks noGrp="1" noRot="1" noChangeAspect="1" noMove="1" noResize="1" noEditPoints="1" noAdjustHandles="1" noChangeArrowheads="1" noChangeShapeType="1" noTextEdit="1"/>
          </p:cNvSpPr>
          <p:nvPr/>
        </p:nvSpPr>
        <p:spPr>
          <a:xfrm>
            <a:off x="3169444" y="1222772"/>
            <a:ext cx="2690813" cy="44231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5608" name="图片 26"/>
          <p:cNvPicPr>
            <a:picLocks noChangeAspect="1"/>
          </p:cNvPicPr>
          <p:nvPr/>
        </p:nvPicPr>
        <p:blipFill>
          <a:blip r:embed="rId3"/>
          <a:srcRect/>
          <a:stretch>
            <a:fillRect/>
          </a:stretch>
        </p:blipFill>
        <p:spPr bwMode="auto">
          <a:xfrm>
            <a:off x="3286125" y="2216944"/>
            <a:ext cx="2439591" cy="2434829"/>
          </a:xfrm>
          <a:prstGeom prst="rect">
            <a:avLst/>
          </a:prstGeom>
          <a:noFill/>
          <a:ln w="9525">
            <a:noFill/>
            <a:miter lim="800000"/>
            <a:headEnd/>
            <a:tailEnd/>
          </a:ln>
        </p:spPr>
      </p:pic>
      <p:sp>
        <p:nvSpPr>
          <p:cNvPr id="43" name="Rectangle 42"/>
          <p:cNvSpPr>
            <a:spLocks noGrp="1" noRot="1" noChangeAspect="1" noMove="1" noResize="1" noEditPoints="1" noAdjustHandles="1" noChangeArrowheads="1" noChangeShapeType="1" noTextEdit="1"/>
          </p:cNvSpPr>
          <p:nvPr/>
        </p:nvSpPr>
        <p:spPr>
          <a:xfrm>
            <a:off x="6097191" y="3559969"/>
            <a:ext cx="2700338" cy="209073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5610" name="图片 23"/>
          <p:cNvPicPr>
            <a:picLocks noChangeAspect="1"/>
          </p:cNvPicPr>
          <p:nvPr/>
        </p:nvPicPr>
        <p:blipFill>
          <a:blip r:embed="rId4"/>
          <a:srcRect/>
          <a:stretch>
            <a:fillRect/>
          </a:stretch>
        </p:blipFill>
        <p:spPr bwMode="auto">
          <a:xfrm>
            <a:off x="364331" y="1546622"/>
            <a:ext cx="2439591" cy="1341834"/>
          </a:xfrm>
          <a:prstGeom prst="rect">
            <a:avLst/>
          </a:prstGeom>
          <a:noFill/>
          <a:ln w="9525">
            <a:noFill/>
            <a:miter lim="800000"/>
            <a:headEnd/>
            <a:tailEnd/>
          </a:ln>
        </p:spPr>
      </p:pic>
      <p:pic>
        <p:nvPicPr>
          <p:cNvPr id="25611" name="图片 25" descr="图示, 示意图&#10;&#10;描述已自动生成"/>
          <p:cNvPicPr>
            <a:picLocks noChangeAspect="1"/>
          </p:cNvPicPr>
          <p:nvPr/>
        </p:nvPicPr>
        <p:blipFill>
          <a:blip r:embed="rId5"/>
          <a:srcRect/>
          <a:stretch>
            <a:fillRect/>
          </a:stretch>
        </p:blipFill>
        <p:spPr bwMode="auto">
          <a:xfrm>
            <a:off x="731044" y="3724275"/>
            <a:ext cx="1933575" cy="1857375"/>
          </a:xfrm>
          <a:prstGeom prst="rect">
            <a:avLst/>
          </a:prstGeom>
          <a:noFill/>
          <a:ln w="9525">
            <a:noFill/>
            <a:miter lim="800000"/>
            <a:headEnd/>
            <a:tailEnd/>
          </a:ln>
        </p:spPr>
      </p:pic>
      <p:pic>
        <p:nvPicPr>
          <p:cNvPr id="25612" name="图片 24" descr="形状, 徽标&#10;&#10;描述已自动生成"/>
          <p:cNvPicPr>
            <a:picLocks noChangeAspect="1"/>
          </p:cNvPicPr>
          <p:nvPr/>
        </p:nvPicPr>
        <p:blipFill>
          <a:blip r:embed="rId6"/>
          <a:srcRect/>
          <a:stretch>
            <a:fillRect/>
          </a:stretch>
        </p:blipFill>
        <p:spPr bwMode="auto">
          <a:xfrm>
            <a:off x="6521054" y="3724275"/>
            <a:ext cx="1868090" cy="1853804"/>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15">
            <a:extLst>
              <a:ext uri="{FF2B5EF4-FFF2-40B4-BE49-F238E27FC236}">
                <a16:creationId xmlns:a16="http://schemas.microsoft.com/office/drawing/2014/main" id="{0FA77ED3-E5F6-4671-A17B-48639765E656}"/>
              </a:ext>
            </a:extLst>
          </p:cNvPr>
          <p:cNvSpPr/>
          <p:nvPr/>
        </p:nvSpPr>
        <p:spPr bwMode="auto">
          <a:xfrm>
            <a:off x="430213" y="1357313"/>
            <a:ext cx="670560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唯物主义和唯心主义对认识本质的不同回答</a:t>
            </a:r>
          </a:p>
        </p:txBody>
      </p:sp>
      <p:sp>
        <p:nvSpPr>
          <p:cNvPr id="22" name="文本框 21">
            <a:extLst>
              <a:ext uri="{FF2B5EF4-FFF2-40B4-BE49-F238E27FC236}">
                <a16:creationId xmlns:a16="http://schemas.microsoft.com/office/drawing/2014/main" id="{17335473-B8C6-4AE6-872B-2E870DC70440}"/>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sp>
        <p:nvSpPr>
          <p:cNvPr id="15" name="任意多边形 14">
            <a:extLst>
              <a:ext uri="{FF2B5EF4-FFF2-40B4-BE49-F238E27FC236}">
                <a16:creationId xmlns:a16="http://schemas.microsoft.com/office/drawing/2014/main" id="{487770F0-6DD2-4940-A856-9D618646B568}"/>
              </a:ext>
            </a:extLst>
          </p:cNvPr>
          <p:cNvSpPr/>
          <p:nvPr/>
        </p:nvSpPr>
        <p:spPr>
          <a:xfrm>
            <a:off x="430213" y="2551113"/>
            <a:ext cx="2605087" cy="3332162"/>
          </a:xfrm>
          <a:custGeom>
            <a:avLst/>
            <a:gdLst>
              <a:gd name="connsiteX0" fmla="*/ 0 w 1883460"/>
              <a:gd name="connsiteY0" fmla="*/ 188346 h 2880320"/>
              <a:gd name="connsiteX1" fmla="*/ 188346 w 1883460"/>
              <a:gd name="connsiteY1" fmla="*/ 0 h 2880320"/>
              <a:gd name="connsiteX2" fmla="*/ 1695114 w 1883460"/>
              <a:gd name="connsiteY2" fmla="*/ 0 h 2880320"/>
              <a:gd name="connsiteX3" fmla="*/ 1883460 w 1883460"/>
              <a:gd name="connsiteY3" fmla="*/ 188346 h 2880320"/>
              <a:gd name="connsiteX4" fmla="*/ 1883460 w 1883460"/>
              <a:gd name="connsiteY4" fmla="*/ 2691974 h 2880320"/>
              <a:gd name="connsiteX5" fmla="*/ 1695114 w 1883460"/>
              <a:gd name="connsiteY5" fmla="*/ 2880320 h 2880320"/>
              <a:gd name="connsiteX6" fmla="*/ 188346 w 1883460"/>
              <a:gd name="connsiteY6" fmla="*/ 2880320 h 2880320"/>
              <a:gd name="connsiteX7" fmla="*/ 0 w 1883460"/>
              <a:gd name="connsiteY7" fmla="*/ 2691974 h 2880320"/>
              <a:gd name="connsiteX8" fmla="*/ 0 w 1883460"/>
              <a:gd name="connsiteY8" fmla="*/ 188346 h 28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3460" h="2880320">
                <a:moveTo>
                  <a:pt x="0" y="188346"/>
                </a:moveTo>
                <a:cubicBezTo>
                  <a:pt x="0" y="84325"/>
                  <a:pt x="84325" y="0"/>
                  <a:pt x="188346" y="0"/>
                </a:cubicBezTo>
                <a:lnTo>
                  <a:pt x="1695114" y="0"/>
                </a:lnTo>
                <a:cubicBezTo>
                  <a:pt x="1799135" y="0"/>
                  <a:pt x="1883460" y="84325"/>
                  <a:pt x="1883460" y="188346"/>
                </a:cubicBezTo>
                <a:lnTo>
                  <a:pt x="1883460" y="2691974"/>
                </a:lnTo>
                <a:cubicBezTo>
                  <a:pt x="1883460" y="2795995"/>
                  <a:pt x="1799135" y="2880320"/>
                  <a:pt x="1695114" y="2880320"/>
                </a:cubicBezTo>
                <a:lnTo>
                  <a:pt x="188346" y="2880320"/>
                </a:lnTo>
                <a:cubicBezTo>
                  <a:pt x="84325" y="2880320"/>
                  <a:pt x="0" y="2795995"/>
                  <a:pt x="0" y="2691974"/>
                </a:cubicBezTo>
                <a:lnTo>
                  <a:pt x="0" y="188346"/>
                </a:lnTo>
                <a:close/>
              </a:path>
            </a:pathLst>
          </a:custGeom>
          <a:solidFill>
            <a:schemeClr val="accent4">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68580" rIns="68580" bIns="2084804" spcCol="1270" anchor="ctr"/>
          <a:lstStyle/>
          <a:p>
            <a:pPr algn="ctr" defTabSz="800100" eaLnBrk="1" hangingPunct="1">
              <a:lnSpc>
                <a:spcPct val="90000"/>
              </a:lnSpc>
              <a:spcAft>
                <a:spcPct val="35000"/>
              </a:spcAft>
              <a:buFont typeface="Arial" panose="020B0604020202020204" pitchFamily="34" charset="0"/>
              <a:buNone/>
              <a:defRPr/>
            </a:pPr>
            <a:r>
              <a:rPr lang="zh-CN" altLang="en-US" sz="2400" b="1" noProof="1">
                <a:solidFill>
                  <a:srgbClr val="014D23"/>
                </a:solidFill>
                <a:sym typeface="+mn-ea"/>
              </a:rPr>
              <a:t>唯物主义路线</a:t>
            </a:r>
          </a:p>
        </p:txBody>
      </p:sp>
      <p:sp>
        <p:nvSpPr>
          <p:cNvPr id="16" name="任意多边形 15">
            <a:extLst>
              <a:ext uri="{FF2B5EF4-FFF2-40B4-BE49-F238E27FC236}">
                <a16:creationId xmlns:a16="http://schemas.microsoft.com/office/drawing/2014/main" id="{47EBD7B9-57A0-4A6B-99A5-609767032312}"/>
              </a:ext>
            </a:extLst>
          </p:cNvPr>
          <p:cNvSpPr/>
          <p:nvPr/>
        </p:nvSpPr>
        <p:spPr>
          <a:xfrm>
            <a:off x="798513" y="3581400"/>
            <a:ext cx="1868487" cy="581025"/>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spcCol="1270" anchor="ctr"/>
          <a:lstStyle/>
          <a:p>
            <a:pPr algn="ctr" defTabSz="800100">
              <a:lnSpc>
                <a:spcPct val="90000"/>
              </a:lnSpc>
              <a:spcAft>
                <a:spcPct val="35000"/>
              </a:spcAft>
              <a:defRPr/>
            </a:pPr>
            <a:r>
              <a:rPr lang="zh-CN" altLang="en-US" sz="2400" dirty="0">
                <a:solidFill>
                  <a:schemeClr val="tx1"/>
                </a:solidFill>
                <a:sym typeface="+mn-ea"/>
              </a:rPr>
              <a:t>物</a:t>
            </a:r>
          </a:p>
        </p:txBody>
      </p:sp>
      <p:sp>
        <p:nvSpPr>
          <p:cNvPr id="17" name="任意多边形 16">
            <a:extLst>
              <a:ext uri="{FF2B5EF4-FFF2-40B4-BE49-F238E27FC236}">
                <a16:creationId xmlns:a16="http://schemas.microsoft.com/office/drawing/2014/main" id="{D936698A-9C61-40D3-A493-D3C52C1B3A64}"/>
              </a:ext>
            </a:extLst>
          </p:cNvPr>
          <p:cNvSpPr/>
          <p:nvPr/>
        </p:nvSpPr>
        <p:spPr>
          <a:xfrm>
            <a:off x="798513" y="5045075"/>
            <a:ext cx="1868487" cy="582613"/>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spcCol="1270" anchor="ctr"/>
          <a:lstStyle/>
          <a:p>
            <a:pPr algn="ctr" defTabSz="800100">
              <a:lnSpc>
                <a:spcPct val="90000"/>
              </a:lnSpc>
              <a:spcAft>
                <a:spcPct val="35000"/>
              </a:spcAft>
              <a:defRPr/>
            </a:pPr>
            <a:r>
              <a:rPr lang="zh-CN" altLang="en-US" sz="2400" dirty="0">
                <a:solidFill>
                  <a:schemeClr val="tx1"/>
                </a:solidFill>
                <a:sym typeface="+mn-ea"/>
              </a:rPr>
              <a:t>感觉和思想</a:t>
            </a:r>
          </a:p>
        </p:txBody>
      </p:sp>
      <p:sp>
        <p:nvSpPr>
          <p:cNvPr id="18" name="任意多边形 17">
            <a:extLst>
              <a:ext uri="{FF2B5EF4-FFF2-40B4-BE49-F238E27FC236}">
                <a16:creationId xmlns:a16="http://schemas.microsoft.com/office/drawing/2014/main" id="{597FAC70-6F70-4733-96AF-0BA65236F019}"/>
              </a:ext>
            </a:extLst>
          </p:cNvPr>
          <p:cNvSpPr/>
          <p:nvPr/>
        </p:nvSpPr>
        <p:spPr>
          <a:xfrm>
            <a:off x="3881438" y="2551113"/>
            <a:ext cx="2606675" cy="3332162"/>
          </a:xfrm>
          <a:custGeom>
            <a:avLst/>
            <a:gdLst>
              <a:gd name="connsiteX0" fmla="*/ 0 w 1883460"/>
              <a:gd name="connsiteY0" fmla="*/ 188346 h 2880320"/>
              <a:gd name="connsiteX1" fmla="*/ 188346 w 1883460"/>
              <a:gd name="connsiteY1" fmla="*/ 0 h 2880320"/>
              <a:gd name="connsiteX2" fmla="*/ 1695114 w 1883460"/>
              <a:gd name="connsiteY2" fmla="*/ 0 h 2880320"/>
              <a:gd name="connsiteX3" fmla="*/ 1883460 w 1883460"/>
              <a:gd name="connsiteY3" fmla="*/ 188346 h 2880320"/>
              <a:gd name="connsiteX4" fmla="*/ 1883460 w 1883460"/>
              <a:gd name="connsiteY4" fmla="*/ 2691974 h 2880320"/>
              <a:gd name="connsiteX5" fmla="*/ 1695114 w 1883460"/>
              <a:gd name="connsiteY5" fmla="*/ 2880320 h 2880320"/>
              <a:gd name="connsiteX6" fmla="*/ 188346 w 1883460"/>
              <a:gd name="connsiteY6" fmla="*/ 2880320 h 2880320"/>
              <a:gd name="connsiteX7" fmla="*/ 0 w 1883460"/>
              <a:gd name="connsiteY7" fmla="*/ 2691974 h 2880320"/>
              <a:gd name="connsiteX8" fmla="*/ 0 w 1883460"/>
              <a:gd name="connsiteY8" fmla="*/ 188346 h 28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3460" h="2880320">
                <a:moveTo>
                  <a:pt x="0" y="188346"/>
                </a:moveTo>
                <a:cubicBezTo>
                  <a:pt x="0" y="84325"/>
                  <a:pt x="84325" y="0"/>
                  <a:pt x="188346" y="0"/>
                </a:cubicBezTo>
                <a:lnTo>
                  <a:pt x="1695114" y="0"/>
                </a:lnTo>
                <a:cubicBezTo>
                  <a:pt x="1799135" y="0"/>
                  <a:pt x="1883460" y="84325"/>
                  <a:pt x="1883460" y="188346"/>
                </a:cubicBezTo>
                <a:lnTo>
                  <a:pt x="1883460" y="2691974"/>
                </a:lnTo>
                <a:cubicBezTo>
                  <a:pt x="1883460" y="2795995"/>
                  <a:pt x="1799135" y="2880320"/>
                  <a:pt x="1695114" y="2880320"/>
                </a:cubicBezTo>
                <a:lnTo>
                  <a:pt x="188346" y="2880320"/>
                </a:lnTo>
                <a:cubicBezTo>
                  <a:pt x="84325" y="2880320"/>
                  <a:pt x="0" y="2795995"/>
                  <a:pt x="0" y="2691974"/>
                </a:cubicBezTo>
                <a:lnTo>
                  <a:pt x="0" y="188346"/>
                </a:lnTo>
                <a:close/>
              </a:path>
            </a:pathLst>
          </a:custGeom>
          <a:solidFill>
            <a:schemeClr val="accent4">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68580" rIns="68580" bIns="2084804" spcCol="1270" anchor="ctr"/>
          <a:lstStyle/>
          <a:p>
            <a:pPr algn="ctr" defTabSz="800100" eaLnBrk="1" hangingPunct="1">
              <a:lnSpc>
                <a:spcPct val="90000"/>
              </a:lnSpc>
              <a:spcAft>
                <a:spcPct val="35000"/>
              </a:spcAft>
              <a:defRPr/>
            </a:pPr>
            <a:r>
              <a:rPr lang="zh-CN" altLang="en-US" sz="2400" b="1" noProof="1">
                <a:solidFill>
                  <a:srgbClr val="014D23"/>
                </a:solidFill>
                <a:sym typeface="+mn-ea"/>
              </a:rPr>
              <a:t>唯心主义路线</a:t>
            </a:r>
          </a:p>
        </p:txBody>
      </p:sp>
      <p:sp>
        <p:nvSpPr>
          <p:cNvPr id="19" name="任意多边形 18">
            <a:extLst>
              <a:ext uri="{FF2B5EF4-FFF2-40B4-BE49-F238E27FC236}">
                <a16:creationId xmlns:a16="http://schemas.microsoft.com/office/drawing/2014/main" id="{FF959D11-87E7-4D41-BF00-B11F3DC86CB2}"/>
              </a:ext>
            </a:extLst>
          </p:cNvPr>
          <p:cNvSpPr/>
          <p:nvPr/>
        </p:nvSpPr>
        <p:spPr>
          <a:xfrm>
            <a:off x="4322763" y="3565525"/>
            <a:ext cx="1868487" cy="581025"/>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spcCol="1270" anchor="ctr"/>
          <a:lstStyle/>
          <a:p>
            <a:pPr algn="ctr" defTabSz="800100">
              <a:lnSpc>
                <a:spcPct val="90000"/>
              </a:lnSpc>
              <a:spcAft>
                <a:spcPct val="35000"/>
              </a:spcAft>
              <a:defRPr/>
            </a:pPr>
            <a:r>
              <a:rPr lang="zh-CN" altLang="en-US" sz="2400" dirty="0">
                <a:solidFill>
                  <a:schemeClr val="tx1"/>
                </a:solidFill>
                <a:sym typeface="+mn-ea"/>
              </a:rPr>
              <a:t>思想和感觉</a:t>
            </a:r>
          </a:p>
        </p:txBody>
      </p:sp>
      <p:sp>
        <p:nvSpPr>
          <p:cNvPr id="20" name="任意多边形 19">
            <a:extLst>
              <a:ext uri="{FF2B5EF4-FFF2-40B4-BE49-F238E27FC236}">
                <a16:creationId xmlns:a16="http://schemas.microsoft.com/office/drawing/2014/main" id="{999CF990-73DB-4AD7-9B73-9A0885615854}"/>
              </a:ext>
            </a:extLst>
          </p:cNvPr>
          <p:cNvSpPr/>
          <p:nvPr/>
        </p:nvSpPr>
        <p:spPr>
          <a:xfrm>
            <a:off x="4322763" y="5045075"/>
            <a:ext cx="1868487" cy="582613"/>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spcCol="1270" anchor="ctr"/>
          <a:lstStyle/>
          <a:p>
            <a:pPr algn="ctr" defTabSz="800100">
              <a:lnSpc>
                <a:spcPct val="90000"/>
              </a:lnSpc>
              <a:spcAft>
                <a:spcPct val="35000"/>
              </a:spcAft>
              <a:defRPr/>
            </a:pPr>
            <a:r>
              <a:rPr lang="zh-CN" altLang="en-US" sz="2400" dirty="0">
                <a:solidFill>
                  <a:schemeClr val="tx1"/>
                </a:solidFill>
                <a:sym typeface="+mn-ea"/>
              </a:rPr>
              <a:t>物</a:t>
            </a:r>
          </a:p>
        </p:txBody>
      </p:sp>
      <p:sp>
        <p:nvSpPr>
          <p:cNvPr id="16394" name="下箭头 20">
            <a:extLst>
              <a:ext uri="{FF2B5EF4-FFF2-40B4-BE49-F238E27FC236}">
                <a16:creationId xmlns:a16="http://schemas.microsoft.com/office/drawing/2014/main" id="{ECE1723F-1700-4349-BD03-87BA61D30F19}"/>
              </a:ext>
            </a:extLst>
          </p:cNvPr>
          <p:cNvSpPr>
            <a:spLocks noChangeArrowheads="1"/>
          </p:cNvSpPr>
          <p:nvPr/>
        </p:nvSpPr>
        <p:spPr bwMode="auto">
          <a:xfrm>
            <a:off x="1479550" y="4406900"/>
            <a:ext cx="504825" cy="496888"/>
          </a:xfrm>
          <a:prstGeom prst="downArrow">
            <a:avLst>
              <a:gd name="adj1" fmla="val 50000"/>
              <a:gd name="adj2" fmla="val 50000"/>
            </a:avLst>
          </a:prstGeom>
          <a:solidFill>
            <a:srgbClr val="FF6600">
              <a:alpha val="7294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6395" name="下箭头 25">
            <a:extLst>
              <a:ext uri="{FF2B5EF4-FFF2-40B4-BE49-F238E27FC236}">
                <a16:creationId xmlns:a16="http://schemas.microsoft.com/office/drawing/2014/main" id="{9ECDD7BC-7ABE-4716-BD9E-28F2CE699A84}"/>
              </a:ext>
            </a:extLst>
          </p:cNvPr>
          <p:cNvSpPr>
            <a:spLocks noChangeArrowheads="1"/>
          </p:cNvSpPr>
          <p:nvPr/>
        </p:nvSpPr>
        <p:spPr bwMode="auto">
          <a:xfrm>
            <a:off x="5005388" y="4352925"/>
            <a:ext cx="503237" cy="498475"/>
          </a:xfrm>
          <a:prstGeom prst="downArrow">
            <a:avLst>
              <a:gd name="adj1" fmla="val 50000"/>
              <a:gd name="adj2" fmla="val 50000"/>
            </a:avLst>
          </a:prstGeom>
          <a:solidFill>
            <a:srgbClr val="FF6600">
              <a:alpha val="7294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6396" name="左右箭头 21">
            <a:extLst>
              <a:ext uri="{FF2B5EF4-FFF2-40B4-BE49-F238E27FC236}">
                <a16:creationId xmlns:a16="http://schemas.microsoft.com/office/drawing/2014/main" id="{6971E423-14F9-4EA0-B720-35CCCB3D9B12}"/>
              </a:ext>
            </a:extLst>
          </p:cNvPr>
          <p:cNvSpPr>
            <a:spLocks noChangeArrowheads="1"/>
          </p:cNvSpPr>
          <p:nvPr/>
        </p:nvSpPr>
        <p:spPr bwMode="auto">
          <a:xfrm>
            <a:off x="3146425" y="3759200"/>
            <a:ext cx="720725" cy="504825"/>
          </a:xfrm>
          <a:prstGeom prst="leftRightArrow">
            <a:avLst>
              <a:gd name="adj1" fmla="val 50000"/>
              <a:gd name="adj2" fmla="val 49922"/>
            </a:avLst>
          </a:prstGeom>
          <a:solidFill>
            <a:srgbClr val="FF6600">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6397" name="文本框 1">
            <a:extLst>
              <a:ext uri="{FF2B5EF4-FFF2-40B4-BE49-F238E27FC236}">
                <a16:creationId xmlns:a16="http://schemas.microsoft.com/office/drawing/2014/main" id="{D8CD1BF9-E7F4-42DF-BD10-661A278988FC}"/>
              </a:ext>
            </a:extLst>
          </p:cNvPr>
          <p:cNvSpPr txBox="1">
            <a:spLocks noChangeArrowheads="1"/>
          </p:cNvSpPr>
          <p:nvPr/>
        </p:nvSpPr>
        <p:spPr bwMode="auto">
          <a:xfrm>
            <a:off x="6854825" y="2944813"/>
            <a:ext cx="17875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思想是从天上掉下来的</a:t>
            </a:r>
          </a:p>
        </p:txBody>
      </p:sp>
      <p:sp>
        <p:nvSpPr>
          <p:cNvPr id="16398" name="文本框 2">
            <a:extLst>
              <a:ext uri="{FF2B5EF4-FFF2-40B4-BE49-F238E27FC236}">
                <a16:creationId xmlns:a16="http://schemas.microsoft.com/office/drawing/2014/main" id="{76A9D9D2-E167-4A40-9083-382253C01621}"/>
              </a:ext>
            </a:extLst>
          </p:cNvPr>
          <p:cNvSpPr txBox="1">
            <a:spLocks noChangeArrowheads="1"/>
          </p:cNvSpPr>
          <p:nvPr/>
        </p:nvSpPr>
        <p:spPr bwMode="auto">
          <a:xfrm>
            <a:off x="6886575" y="4695825"/>
            <a:ext cx="172402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思想是头脑中自生的</a:t>
            </a:r>
          </a:p>
        </p:txBody>
      </p:sp>
      <p:sp>
        <p:nvSpPr>
          <p:cNvPr id="24" name="圆角矩形 4">
            <a:extLst>
              <a:ext uri="{FF2B5EF4-FFF2-40B4-BE49-F238E27FC236}">
                <a16:creationId xmlns:a16="http://schemas.microsoft.com/office/drawing/2014/main" id="{BA51A45A-4F38-460C-9A71-189BF84C37A7}"/>
              </a:ext>
            </a:extLst>
          </p:cNvPr>
          <p:cNvSpPr/>
          <p:nvPr/>
        </p:nvSpPr>
        <p:spPr bwMode="auto">
          <a:xfrm>
            <a:off x="6740525" y="2827338"/>
            <a:ext cx="2016125" cy="117475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sp>
        <p:nvSpPr>
          <p:cNvPr id="25" name="圆角矩形 4">
            <a:extLst>
              <a:ext uri="{FF2B5EF4-FFF2-40B4-BE49-F238E27FC236}">
                <a16:creationId xmlns:a16="http://schemas.microsoft.com/office/drawing/2014/main" id="{DAF6BB57-15AF-491D-9AA2-338D0EBE9BB6}"/>
              </a:ext>
            </a:extLst>
          </p:cNvPr>
          <p:cNvSpPr/>
          <p:nvPr/>
        </p:nvSpPr>
        <p:spPr bwMode="auto">
          <a:xfrm>
            <a:off x="6740525" y="4579938"/>
            <a:ext cx="2016125" cy="1173162"/>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81C9B37D-35C0-4066-92BE-20972E835599}"/>
              </a:ext>
            </a:extLst>
          </p:cNvPr>
          <p:cNvSpPr/>
          <p:nvPr/>
        </p:nvSpPr>
        <p:spPr bwMode="auto">
          <a:xfrm>
            <a:off x="430213" y="1412875"/>
            <a:ext cx="678656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辩证唯物主义和旧唯物主义对认识的不同回答</a:t>
            </a:r>
          </a:p>
        </p:txBody>
      </p:sp>
      <p:grpSp>
        <p:nvGrpSpPr>
          <p:cNvPr id="17411" name="组合 1">
            <a:extLst>
              <a:ext uri="{FF2B5EF4-FFF2-40B4-BE49-F238E27FC236}">
                <a16:creationId xmlns:a16="http://schemas.microsoft.com/office/drawing/2014/main" id="{F0537DC0-D024-4B6E-BA29-D746385A8750}"/>
              </a:ext>
            </a:extLst>
          </p:cNvPr>
          <p:cNvGrpSpPr>
            <a:grpSpLocks/>
          </p:cNvGrpSpPr>
          <p:nvPr/>
        </p:nvGrpSpPr>
        <p:grpSpPr bwMode="auto">
          <a:xfrm>
            <a:off x="511175" y="2568575"/>
            <a:ext cx="8121650" cy="3455988"/>
            <a:chOff x="510964" y="2349500"/>
            <a:chExt cx="8122072" cy="3455988"/>
          </a:xfrm>
        </p:grpSpPr>
        <p:sp>
          <p:nvSpPr>
            <p:cNvPr id="15" name="圆角矩形 14">
              <a:extLst>
                <a:ext uri="{FF2B5EF4-FFF2-40B4-BE49-F238E27FC236}">
                  <a16:creationId xmlns:a16="http://schemas.microsoft.com/office/drawing/2014/main" id="{25227878-5A4F-4404-8169-497D42C3B1F0}"/>
                </a:ext>
              </a:extLst>
            </p:cNvPr>
            <p:cNvSpPr/>
            <p:nvPr/>
          </p:nvSpPr>
          <p:spPr>
            <a:xfrm>
              <a:off x="510964" y="2349500"/>
              <a:ext cx="3348212" cy="3455988"/>
            </a:xfrm>
            <a:prstGeom prst="roundRect">
              <a:avLst/>
            </a:prstGeom>
            <a:solidFill>
              <a:schemeClr val="accent4">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216000" rIns="68580" bIns="2084804" spcCol="1270"/>
            <a:lstStyle/>
            <a:p>
              <a:pPr algn="ctr" defTabSz="800100" eaLnBrk="1" hangingPunct="1">
                <a:lnSpc>
                  <a:spcPct val="90000"/>
                </a:lnSpc>
                <a:spcAft>
                  <a:spcPct val="35000"/>
                </a:spcAft>
                <a:buFont typeface="Arial" panose="020B0604020202020204" pitchFamily="34" charset="0"/>
                <a:buNone/>
                <a:defRPr/>
              </a:pPr>
              <a:r>
                <a:rPr lang="zh-CN" altLang="en-US" sz="2400" b="1" noProof="1">
                  <a:solidFill>
                    <a:srgbClr val="014D23"/>
                  </a:solidFill>
                  <a:sym typeface="+mn-ea"/>
                </a:rPr>
                <a:t>旧</a:t>
              </a:r>
              <a:r>
                <a:rPr lang="zh-CN" altLang="zh-CN" sz="2400" b="1" noProof="1">
                  <a:solidFill>
                    <a:srgbClr val="014D23"/>
                  </a:solidFill>
                  <a:sym typeface="+mn-ea"/>
                </a:rPr>
                <a:t>唯物主义</a:t>
              </a:r>
              <a:endParaRPr lang="zh-CN" altLang="en-US" sz="2400" b="1" noProof="1">
                <a:solidFill>
                  <a:srgbClr val="014D23"/>
                </a:solidFill>
                <a:sym typeface="+mn-ea"/>
              </a:endParaRPr>
            </a:p>
          </p:txBody>
        </p:sp>
        <p:sp>
          <p:nvSpPr>
            <p:cNvPr id="16" name="任意多边形 15">
              <a:extLst>
                <a:ext uri="{FF2B5EF4-FFF2-40B4-BE49-F238E27FC236}">
                  <a16:creationId xmlns:a16="http://schemas.microsoft.com/office/drawing/2014/main" id="{C5E7D904-0456-4651-A4C4-E6115C259062}"/>
                </a:ext>
              </a:extLst>
            </p:cNvPr>
            <p:cNvSpPr/>
            <p:nvPr/>
          </p:nvSpPr>
          <p:spPr>
            <a:xfrm>
              <a:off x="1098370" y="3130550"/>
              <a:ext cx="2173401" cy="887413"/>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spcCol="1270" anchor="ctr"/>
            <a:lstStyle/>
            <a:p>
              <a:pPr algn="just" defTabSz="800100" eaLnBrk="1" hangingPunct="1">
                <a:spcAft>
                  <a:spcPts val="0"/>
                </a:spcAft>
                <a:buFont typeface="Arial" panose="020B0604020202020204" pitchFamily="34" charset="0"/>
                <a:buNone/>
                <a:defRPr/>
              </a:pPr>
              <a:r>
                <a:rPr lang="zh-CN" altLang="zh-CN" sz="2400" noProof="1">
                  <a:solidFill>
                    <a:schemeClr val="tx1"/>
                  </a:solidFill>
                  <a:latin typeface="+mj-ea"/>
                  <a:ea typeface="+mj-ea"/>
                  <a:sym typeface="+mn-ea"/>
                </a:rPr>
                <a:t>直观的消极被动的反映论</a:t>
              </a:r>
              <a:endParaRPr lang="zh-CN" altLang="en-US" sz="2400" noProof="1">
                <a:solidFill>
                  <a:schemeClr val="tx1"/>
                </a:solidFill>
                <a:latin typeface="+mj-ea"/>
                <a:ea typeface="+mj-ea"/>
                <a:sym typeface="+mn-ea"/>
              </a:endParaRPr>
            </a:p>
          </p:txBody>
        </p:sp>
        <p:sp>
          <p:nvSpPr>
            <p:cNvPr id="17" name="矩形 16">
              <a:extLst>
                <a:ext uri="{FF2B5EF4-FFF2-40B4-BE49-F238E27FC236}">
                  <a16:creationId xmlns:a16="http://schemas.microsoft.com/office/drawing/2014/main" id="{D2BAAC5D-3CC9-4074-A759-81D7F94D6AF7}"/>
                </a:ext>
              </a:extLst>
            </p:cNvPr>
            <p:cNvSpPr/>
            <p:nvPr/>
          </p:nvSpPr>
          <p:spPr>
            <a:xfrm>
              <a:off x="1098370" y="4078288"/>
              <a:ext cx="2173401" cy="1582737"/>
            </a:xfrm>
            <a:prstGeom prst="rect">
              <a:avLst/>
            </a:prstGeom>
            <a:solidFill>
              <a:schemeClr val="tx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spcCol="1270" anchor="ctr"/>
            <a:lstStyle/>
            <a:p>
              <a:pPr marL="342900" indent="-342900" defTabSz="800100">
                <a:lnSpc>
                  <a:spcPct val="90000"/>
                </a:lnSpc>
                <a:spcAft>
                  <a:spcPct val="35000"/>
                </a:spcAft>
                <a:buFont typeface="Arial" panose="020B0604020202020204" pitchFamily="34" charset="0"/>
                <a:buChar char="•"/>
                <a:defRPr/>
              </a:pPr>
              <a:r>
                <a:rPr lang="zh-CN" altLang="en-US" sz="2400" dirty="0">
                  <a:latin typeface="+mj-ea"/>
                  <a:ea typeface="+mj-ea"/>
                  <a:sym typeface="+mn-ea"/>
                </a:rPr>
                <a:t>离开实践考察认识</a:t>
              </a:r>
              <a:endParaRPr lang="en-US" altLang="zh-CN" sz="2400" dirty="0">
                <a:latin typeface="+mj-ea"/>
                <a:ea typeface="+mj-ea"/>
                <a:sym typeface="+mn-ea"/>
              </a:endParaRPr>
            </a:p>
            <a:p>
              <a:pPr marL="342900" indent="-342900" defTabSz="800100">
                <a:lnSpc>
                  <a:spcPct val="90000"/>
                </a:lnSpc>
                <a:spcAft>
                  <a:spcPct val="35000"/>
                </a:spcAft>
                <a:buFont typeface="Arial" panose="020B0604020202020204" pitchFamily="34" charset="0"/>
                <a:buChar char="•"/>
                <a:defRPr/>
              </a:pPr>
              <a:r>
                <a:rPr lang="zh-CN" altLang="en-US" sz="2400" dirty="0">
                  <a:latin typeface="+mj-ea"/>
                  <a:ea typeface="+mj-ea"/>
                  <a:sym typeface="+mn-ea"/>
                </a:rPr>
                <a:t>离开辩证法考察认识</a:t>
              </a:r>
            </a:p>
          </p:txBody>
        </p:sp>
        <p:sp>
          <p:nvSpPr>
            <p:cNvPr id="18" name="圆角矩形 17">
              <a:extLst>
                <a:ext uri="{FF2B5EF4-FFF2-40B4-BE49-F238E27FC236}">
                  <a16:creationId xmlns:a16="http://schemas.microsoft.com/office/drawing/2014/main" id="{9619692B-FFBD-4351-9B2A-19A7CA2AF00C}"/>
                </a:ext>
              </a:extLst>
            </p:cNvPr>
            <p:cNvSpPr/>
            <p:nvPr/>
          </p:nvSpPr>
          <p:spPr>
            <a:xfrm>
              <a:off x="5281650" y="2349500"/>
              <a:ext cx="3351386" cy="3455988"/>
            </a:xfrm>
            <a:prstGeom prst="roundRect">
              <a:avLst/>
            </a:prstGeom>
            <a:solidFill>
              <a:schemeClr val="accent4">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0" tIns="216000" rIns="68580" bIns="2084804" spcCol="1270"/>
            <a:lstStyle/>
            <a:p>
              <a:pPr algn="ctr" defTabSz="800100" eaLnBrk="1" hangingPunct="1">
                <a:lnSpc>
                  <a:spcPct val="90000"/>
                </a:lnSpc>
                <a:spcAft>
                  <a:spcPct val="35000"/>
                </a:spcAft>
                <a:defRPr/>
              </a:pPr>
              <a:r>
                <a:rPr lang="zh-CN" altLang="en-US" sz="2400" b="1" noProof="1">
                  <a:solidFill>
                    <a:srgbClr val="014D23"/>
                  </a:solidFill>
                  <a:sym typeface="+mn-ea"/>
                </a:rPr>
                <a:t>辩证</a:t>
              </a:r>
              <a:r>
                <a:rPr lang="zh-CN" altLang="zh-CN" sz="2400" b="1" noProof="1">
                  <a:solidFill>
                    <a:srgbClr val="014D23"/>
                  </a:solidFill>
                  <a:sym typeface="+mn-ea"/>
                </a:rPr>
                <a:t>唯物主义</a:t>
              </a:r>
              <a:endParaRPr lang="zh-CN" altLang="en-US" sz="2400" b="1" noProof="1">
                <a:solidFill>
                  <a:srgbClr val="014D23"/>
                </a:solidFill>
                <a:sym typeface="+mn-ea"/>
              </a:endParaRPr>
            </a:p>
          </p:txBody>
        </p:sp>
        <p:sp>
          <p:nvSpPr>
            <p:cNvPr id="19" name="任意多边形 18">
              <a:extLst>
                <a:ext uri="{FF2B5EF4-FFF2-40B4-BE49-F238E27FC236}">
                  <a16:creationId xmlns:a16="http://schemas.microsoft.com/office/drawing/2014/main" id="{990A7C9A-6141-4E59-803B-90F14A49A0FD}"/>
                </a:ext>
              </a:extLst>
            </p:cNvPr>
            <p:cNvSpPr/>
            <p:nvPr/>
          </p:nvSpPr>
          <p:spPr>
            <a:xfrm>
              <a:off x="5972248" y="3135313"/>
              <a:ext cx="2205153" cy="841375"/>
            </a:xfrm>
            <a:custGeom>
              <a:avLst/>
              <a:gdLst>
                <a:gd name="connsiteX0" fmla="*/ 0 w 1506768"/>
                <a:gd name="connsiteY0" fmla="*/ 58211 h 582106"/>
                <a:gd name="connsiteX1" fmla="*/ 58211 w 1506768"/>
                <a:gd name="connsiteY1" fmla="*/ 0 h 582106"/>
                <a:gd name="connsiteX2" fmla="*/ 1448557 w 1506768"/>
                <a:gd name="connsiteY2" fmla="*/ 0 h 582106"/>
                <a:gd name="connsiteX3" fmla="*/ 1506768 w 1506768"/>
                <a:gd name="connsiteY3" fmla="*/ 58211 h 582106"/>
                <a:gd name="connsiteX4" fmla="*/ 1506768 w 1506768"/>
                <a:gd name="connsiteY4" fmla="*/ 523895 h 582106"/>
                <a:gd name="connsiteX5" fmla="*/ 1448557 w 1506768"/>
                <a:gd name="connsiteY5" fmla="*/ 582106 h 582106"/>
                <a:gd name="connsiteX6" fmla="*/ 58211 w 1506768"/>
                <a:gd name="connsiteY6" fmla="*/ 582106 h 582106"/>
                <a:gd name="connsiteX7" fmla="*/ 0 w 1506768"/>
                <a:gd name="connsiteY7" fmla="*/ 523895 h 582106"/>
                <a:gd name="connsiteX8" fmla="*/ 0 w 1506768"/>
                <a:gd name="connsiteY8" fmla="*/ 58211 h 58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68" h="582106">
                  <a:moveTo>
                    <a:pt x="0" y="58211"/>
                  </a:moveTo>
                  <a:cubicBezTo>
                    <a:pt x="0" y="26062"/>
                    <a:pt x="26062" y="0"/>
                    <a:pt x="58211" y="0"/>
                  </a:cubicBezTo>
                  <a:lnTo>
                    <a:pt x="1448557" y="0"/>
                  </a:lnTo>
                  <a:cubicBezTo>
                    <a:pt x="1480706" y="0"/>
                    <a:pt x="1506768" y="26062"/>
                    <a:pt x="1506768" y="58211"/>
                  </a:cubicBezTo>
                  <a:lnTo>
                    <a:pt x="1506768" y="523895"/>
                  </a:lnTo>
                  <a:cubicBezTo>
                    <a:pt x="1506768" y="556044"/>
                    <a:pt x="1480706" y="582106"/>
                    <a:pt x="1448557" y="582106"/>
                  </a:cubicBezTo>
                  <a:lnTo>
                    <a:pt x="58211" y="582106"/>
                  </a:lnTo>
                  <a:cubicBezTo>
                    <a:pt x="26062" y="582106"/>
                    <a:pt x="0" y="556044"/>
                    <a:pt x="0" y="523895"/>
                  </a:cubicBezTo>
                  <a:lnTo>
                    <a:pt x="0" y="58211"/>
                  </a:lnTo>
                  <a:close/>
                </a:path>
              </a:pathLst>
            </a:custGeom>
            <a:solidFill>
              <a:schemeClr val="accent6">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spcCol="1270" anchor="ctr"/>
            <a:lstStyle/>
            <a:p>
              <a:pPr algn="just" defTabSz="800100" eaLnBrk="1" hangingPunct="1">
                <a:spcAft>
                  <a:spcPts val="0"/>
                </a:spcAft>
                <a:buFont typeface="Arial" panose="020B0604020202020204" pitchFamily="34" charset="0"/>
                <a:buNone/>
                <a:defRPr/>
              </a:pPr>
              <a:r>
                <a:rPr lang="zh-CN" altLang="zh-CN" sz="2400" noProof="1">
                  <a:solidFill>
                    <a:schemeClr val="tx1"/>
                  </a:solidFill>
                  <a:latin typeface="+mj-ea"/>
                  <a:ea typeface="+mj-ea"/>
                  <a:sym typeface="+mn-ea"/>
                </a:rPr>
                <a:t>能动的革命的反映论</a:t>
              </a:r>
              <a:endParaRPr lang="zh-CN" altLang="en-US" sz="2400" noProof="1">
                <a:solidFill>
                  <a:schemeClr val="tx1"/>
                </a:solidFill>
                <a:latin typeface="+mj-ea"/>
                <a:ea typeface="+mj-ea"/>
                <a:sym typeface="+mn-ea"/>
              </a:endParaRPr>
            </a:p>
          </p:txBody>
        </p:sp>
        <p:sp>
          <p:nvSpPr>
            <p:cNvPr id="20" name="矩形 19">
              <a:extLst>
                <a:ext uri="{FF2B5EF4-FFF2-40B4-BE49-F238E27FC236}">
                  <a16:creationId xmlns:a16="http://schemas.microsoft.com/office/drawing/2014/main" id="{B3137CBD-87E7-44F4-8665-62DECDBA50DE}"/>
                </a:ext>
              </a:extLst>
            </p:cNvPr>
            <p:cNvSpPr/>
            <p:nvPr/>
          </p:nvSpPr>
          <p:spPr>
            <a:xfrm>
              <a:off x="5972248" y="4041775"/>
              <a:ext cx="2205153" cy="1584325"/>
            </a:xfrm>
            <a:prstGeom prst="rect">
              <a:avLst/>
            </a:prstGeom>
            <a:solidFill>
              <a:schemeClr val="tx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2769" tIns="51339" rIns="62769" bIns="51339" spcCol="1270" anchor="ctr"/>
            <a:lstStyle/>
            <a:p>
              <a:pPr marL="342900" indent="-342900" defTabSz="800100">
                <a:lnSpc>
                  <a:spcPct val="90000"/>
                </a:lnSpc>
                <a:spcAft>
                  <a:spcPct val="35000"/>
                </a:spcAft>
                <a:buFont typeface="Arial" panose="020B0604020202020204" pitchFamily="34" charset="0"/>
                <a:buChar char="•"/>
                <a:defRPr/>
              </a:pPr>
              <a:r>
                <a:rPr lang="zh-CN" altLang="zh-CN" sz="2400" dirty="0">
                  <a:latin typeface="+mj-ea"/>
                  <a:ea typeface="+mj-ea"/>
                  <a:sym typeface="+mn-ea"/>
                </a:rPr>
                <a:t>把实践观点引入认识论</a:t>
              </a:r>
              <a:endParaRPr lang="zh-CN" altLang="en-US" sz="2400" dirty="0">
                <a:latin typeface="+mj-ea"/>
                <a:ea typeface="+mj-ea"/>
                <a:sym typeface="+mn-ea"/>
              </a:endParaRPr>
            </a:p>
            <a:p>
              <a:pPr marL="342900" indent="-342900" defTabSz="800100">
                <a:lnSpc>
                  <a:spcPct val="90000"/>
                </a:lnSpc>
                <a:spcAft>
                  <a:spcPct val="35000"/>
                </a:spcAft>
                <a:buFont typeface="Arial" panose="020B0604020202020204" pitchFamily="34" charset="0"/>
                <a:buChar char="•"/>
                <a:defRPr/>
              </a:pPr>
              <a:r>
                <a:rPr lang="zh-CN" altLang="zh-CN" sz="2400" dirty="0">
                  <a:latin typeface="+mj-ea"/>
                  <a:ea typeface="+mj-ea"/>
                  <a:sym typeface="+mn-ea"/>
                </a:rPr>
                <a:t>把辩证法应用于反映论</a:t>
              </a:r>
              <a:endParaRPr lang="zh-CN" altLang="en-US" sz="2400" dirty="0">
                <a:latin typeface="+mj-ea"/>
                <a:ea typeface="+mj-ea"/>
                <a:sym typeface="+mn-ea"/>
              </a:endParaRPr>
            </a:p>
          </p:txBody>
        </p:sp>
        <p:sp>
          <p:nvSpPr>
            <p:cNvPr id="17419" name="左右箭头 21">
              <a:extLst>
                <a:ext uri="{FF2B5EF4-FFF2-40B4-BE49-F238E27FC236}">
                  <a16:creationId xmlns:a16="http://schemas.microsoft.com/office/drawing/2014/main" id="{0001006F-74FA-49F5-B5A4-657694F062C2}"/>
                </a:ext>
              </a:extLst>
            </p:cNvPr>
            <p:cNvSpPr>
              <a:spLocks noChangeArrowheads="1"/>
            </p:cNvSpPr>
            <p:nvPr/>
          </p:nvSpPr>
          <p:spPr bwMode="auto">
            <a:xfrm>
              <a:off x="4308136" y="3789923"/>
              <a:ext cx="720725" cy="504825"/>
            </a:xfrm>
            <a:prstGeom prst="leftRightArrow">
              <a:avLst>
                <a:gd name="adj1" fmla="val 50000"/>
                <a:gd name="adj2" fmla="val 49922"/>
              </a:avLst>
            </a:prstGeom>
            <a:solidFill>
              <a:srgbClr val="FF6600">
                <a:alpha val="6588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sp>
        <p:nvSpPr>
          <p:cNvPr id="13" name="文本框 12">
            <a:extLst>
              <a:ext uri="{FF2B5EF4-FFF2-40B4-BE49-F238E27FC236}">
                <a16:creationId xmlns:a16="http://schemas.microsoft.com/office/drawing/2014/main" id="{218C96A5-DA32-424E-BF50-394366EF15FE}"/>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pic>
        <p:nvPicPr>
          <p:cNvPr id="2" name="图片 1">
            <a:extLst>
              <a:ext uri="{FF2B5EF4-FFF2-40B4-BE49-F238E27FC236}">
                <a16:creationId xmlns:a16="http://schemas.microsoft.com/office/drawing/2014/main" id="{CE816D8E-558D-45AA-B5E7-C103CD60C31D}"/>
              </a:ext>
            </a:extLst>
          </p:cNvPr>
          <p:cNvPicPr>
            <a:picLocks noChangeAspect="1"/>
          </p:cNvPicPr>
          <p:nvPr/>
        </p:nvPicPr>
        <p:blipFill>
          <a:blip r:embed="rId2"/>
          <a:stretch>
            <a:fillRect/>
          </a:stretch>
        </p:blipFill>
        <p:spPr>
          <a:xfrm>
            <a:off x="3650711" y="2180716"/>
            <a:ext cx="1874513" cy="1248284"/>
          </a:xfrm>
          <a:prstGeom prst="rect">
            <a:avLst/>
          </a:prstGeom>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9B4BDBF4-7A99-457A-B198-5BEBDBDE7A2D}"/>
              </a:ext>
            </a:extLst>
          </p:cNvPr>
          <p:cNvSpPr/>
          <p:nvPr/>
        </p:nvSpPr>
        <p:spPr>
          <a:xfrm>
            <a:off x="1670050" y="5008563"/>
            <a:ext cx="1512888" cy="1296987"/>
          </a:xfrm>
          <a:prstGeom prst="rect">
            <a:avLst/>
          </a:prstGeom>
          <a:solidFill>
            <a:schemeClr val="accent5">
              <a:lumMod val="20000"/>
              <a:lumOff val="80000"/>
            </a:schemeClr>
          </a:solidFill>
          <a:ln w="9525" cap="flat" cmpd="sng">
            <a:noFill/>
            <a:prstDash val="solid"/>
            <a:miter/>
            <a:headEnd type="none" w="med" len="med"/>
            <a:tailEnd type="none" w="med" len="med"/>
          </a:ln>
        </p:spPr>
        <p:txBody>
          <a:bodyPr wrap="none" anchor="ctr"/>
          <a:lstStyle/>
          <a:p>
            <a:pPr>
              <a:defRPr/>
            </a:pPr>
            <a:endParaRPr lang="zh-CN" altLang="en-US" dirty="0">
              <a:latin typeface="+mj-ea"/>
              <a:ea typeface="+mj-ea"/>
            </a:endParaRPr>
          </a:p>
        </p:txBody>
      </p:sp>
      <p:sp>
        <p:nvSpPr>
          <p:cNvPr id="19458" name="Rectangle 3">
            <a:extLst>
              <a:ext uri="{FF2B5EF4-FFF2-40B4-BE49-F238E27FC236}">
                <a16:creationId xmlns:a16="http://schemas.microsoft.com/office/drawing/2014/main" id="{EE570BFD-2730-43FD-9E28-3A83FABC1C78}"/>
              </a:ext>
            </a:extLst>
          </p:cNvPr>
          <p:cNvSpPr/>
          <p:nvPr/>
        </p:nvSpPr>
        <p:spPr>
          <a:xfrm>
            <a:off x="4883150" y="1976438"/>
            <a:ext cx="1612900" cy="1285875"/>
          </a:xfrm>
          <a:prstGeom prst="rect">
            <a:avLst/>
          </a:prstGeom>
          <a:solidFill>
            <a:schemeClr val="accent5">
              <a:lumMod val="20000"/>
              <a:lumOff val="80000"/>
            </a:schemeClr>
          </a:solidFill>
          <a:ln w="9525" cap="flat" cmpd="sng">
            <a:noFill/>
            <a:prstDash val="solid"/>
            <a:miter/>
            <a:headEnd type="none" w="med" len="med"/>
            <a:tailEnd type="none" w="med" len="med"/>
          </a:ln>
        </p:spPr>
        <p:txBody>
          <a:bodyPr wrap="none" anchor="ctr"/>
          <a:lstStyle/>
          <a:p>
            <a:pPr>
              <a:defRPr/>
            </a:pPr>
            <a:endParaRPr lang="zh-CN" altLang="en-US" dirty="0">
              <a:latin typeface="+mj-ea"/>
              <a:ea typeface="+mj-ea"/>
            </a:endParaRPr>
          </a:p>
        </p:txBody>
      </p:sp>
      <p:sp>
        <p:nvSpPr>
          <p:cNvPr id="18436" name="Line 5">
            <a:extLst>
              <a:ext uri="{FF2B5EF4-FFF2-40B4-BE49-F238E27FC236}">
                <a16:creationId xmlns:a16="http://schemas.microsoft.com/office/drawing/2014/main" id="{6301B678-E339-4BAB-A01F-B61739A6C67D}"/>
              </a:ext>
            </a:extLst>
          </p:cNvPr>
          <p:cNvSpPr>
            <a:spLocks noChangeShapeType="1"/>
          </p:cNvSpPr>
          <p:nvPr/>
        </p:nvSpPr>
        <p:spPr bwMode="auto">
          <a:xfrm flipV="1">
            <a:off x="2438400" y="5440363"/>
            <a:ext cx="0" cy="4286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37" name="Line 8">
            <a:extLst>
              <a:ext uri="{FF2B5EF4-FFF2-40B4-BE49-F238E27FC236}">
                <a16:creationId xmlns:a16="http://schemas.microsoft.com/office/drawing/2014/main" id="{1844F86D-3DED-43E1-9216-09BB5A8E8340}"/>
              </a:ext>
            </a:extLst>
          </p:cNvPr>
          <p:cNvSpPr>
            <a:spLocks noChangeShapeType="1"/>
          </p:cNvSpPr>
          <p:nvPr/>
        </p:nvSpPr>
        <p:spPr bwMode="auto">
          <a:xfrm flipV="1">
            <a:off x="4292600" y="3270250"/>
            <a:ext cx="1588" cy="6143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1" name="Rectangle 10">
            <a:extLst>
              <a:ext uri="{FF2B5EF4-FFF2-40B4-BE49-F238E27FC236}">
                <a16:creationId xmlns:a16="http://schemas.microsoft.com/office/drawing/2014/main" id="{68F6B473-CE2F-4816-A045-2330615F2C37}"/>
              </a:ext>
            </a:extLst>
          </p:cNvPr>
          <p:cNvSpPr/>
          <p:nvPr/>
        </p:nvSpPr>
        <p:spPr>
          <a:xfrm>
            <a:off x="877888" y="4098925"/>
            <a:ext cx="6591300" cy="2205038"/>
          </a:xfrm>
          <a:prstGeom prst="rect">
            <a:avLst/>
          </a:prstGeom>
          <a:noFill/>
          <a:ln w="19050" cap="flat" cmpd="sng">
            <a:solidFill>
              <a:srgbClr val="008000"/>
            </a:solidFill>
            <a:prstDash val="solid"/>
            <a:miter/>
            <a:headEnd type="none" w="med" len="med"/>
            <a:tailEnd type="none" w="med" len="med"/>
          </a:ln>
        </p:spPr>
        <p:txBody>
          <a:bodyPr wrap="none" anchor="ctr"/>
          <a:lstStyle/>
          <a:p>
            <a:pPr algn="ctr">
              <a:defRPr/>
            </a:pPr>
            <a:endParaRPr lang="zh-CN" altLang="en-US" dirty="0">
              <a:latin typeface="+mj-ea"/>
              <a:ea typeface="+mj-ea"/>
            </a:endParaRPr>
          </a:p>
        </p:txBody>
      </p:sp>
      <p:sp>
        <p:nvSpPr>
          <p:cNvPr id="19462" name="Rectangle 11">
            <a:extLst>
              <a:ext uri="{FF2B5EF4-FFF2-40B4-BE49-F238E27FC236}">
                <a16:creationId xmlns:a16="http://schemas.microsoft.com/office/drawing/2014/main" id="{68EE0100-BF41-42EF-AF7A-F884811175C2}"/>
              </a:ext>
            </a:extLst>
          </p:cNvPr>
          <p:cNvSpPr/>
          <p:nvPr/>
        </p:nvSpPr>
        <p:spPr>
          <a:xfrm>
            <a:off x="3067050" y="1916113"/>
            <a:ext cx="5249863" cy="2376487"/>
          </a:xfrm>
          <a:prstGeom prst="rect">
            <a:avLst/>
          </a:prstGeom>
          <a:noFill/>
          <a:ln w="19050" cap="flat" cmpd="sng">
            <a:solidFill>
              <a:srgbClr val="FFC000"/>
            </a:solidFill>
            <a:prstDash val="solid"/>
            <a:miter/>
            <a:headEnd type="none" w="med" len="med"/>
            <a:tailEnd type="none" w="med" len="med"/>
          </a:ln>
        </p:spPr>
        <p:txBody>
          <a:bodyPr wrap="none" anchor="ctr"/>
          <a:lstStyle/>
          <a:p>
            <a:pPr>
              <a:defRPr/>
            </a:pPr>
            <a:endParaRPr lang="zh-CN" altLang="en-US" dirty="0">
              <a:latin typeface="+mj-ea"/>
              <a:ea typeface="+mj-ea"/>
            </a:endParaRPr>
          </a:p>
        </p:txBody>
      </p:sp>
      <p:sp>
        <p:nvSpPr>
          <p:cNvPr id="19463" name="Rectangle 12">
            <a:extLst>
              <a:ext uri="{FF2B5EF4-FFF2-40B4-BE49-F238E27FC236}">
                <a16:creationId xmlns:a16="http://schemas.microsoft.com/office/drawing/2014/main" id="{48A5A7A3-BA38-4C35-9302-BFA5099149AA}"/>
              </a:ext>
            </a:extLst>
          </p:cNvPr>
          <p:cNvSpPr/>
          <p:nvPr/>
        </p:nvSpPr>
        <p:spPr>
          <a:xfrm>
            <a:off x="877888" y="4098925"/>
            <a:ext cx="1614487" cy="612775"/>
          </a:xfrm>
          <a:prstGeom prst="rect">
            <a:avLst/>
          </a:prstGeom>
          <a:solidFill>
            <a:srgbClr val="008000"/>
          </a:solidFill>
          <a:ln w="9525" cap="flat" cmpd="sng">
            <a:noFill/>
            <a:prstDash val="solid"/>
            <a:miter/>
            <a:headEnd type="none" w="med" len="med"/>
            <a:tailEnd type="none" w="med" len="med"/>
          </a:ln>
        </p:spPr>
        <p:txBody>
          <a:bodyPr wrap="none" anchor="ctr"/>
          <a:lstStyle/>
          <a:p>
            <a:pPr algn="ctr">
              <a:defRPr/>
            </a:pPr>
            <a:r>
              <a:rPr lang="zh-CN" altLang="en-US" sz="2000" b="1" dirty="0">
                <a:solidFill>
                  <a:schemeClr val="bg1"/>
                </a:solidFill>
                <a:latin typeface="+mj-ea"/>
                <a:ea typeface="+mj-ea"/>
                <a:sym typeface="+mn-ea"/>
              </a:rPr>
              <a:t>第一次飞跃</a:t>
            </a:r>
          </a:p>
        </p:txBody>
      </p:sp>
      <p:sp>
        <p:nvSpPr>
          <p:cNvPr id="19464" name="Rectangle 13">
            <a:extLst>
              <a:ext uri="{FF2B5EF4-FFF2-40B4-BE49-F238E27FC236}">
                <a16:creationId xmlns:a16="http://schemas.microsoft.com/office/drawing/2014/main" id="{B5B1372C-7C6D-4820-B59B-7EB16A78186C}"/>
              </a:ext>
            </a:extLst>
          </p:cNvPr>
          <p:cNvSpPr/>
          <p:nvPr/>
        </p:nvSpPr>
        <p:spPr>
          <a:xfrm>
            <a:off x="3067050" y="1916113"/>
            <a:ext cx="1546225" cy="550862"/>
          </a:xfrm>
          <a:prstGeom prst="rect">
            <a:avLst/>
          </a:prstGeom>
          <a:solidFill>
            <a:srgbClr val="FFC000"/>
          </a:solidFill>
          <a:ln w="9525" cap="flat" cmpd="sng">
            <a:noFill/>
            <a:prstDash val="solid"/>
            <a:miter/>
            <a:headEnd type="none" w="med" len="med"/>
            <a:tailEnd type="none" w="med" len="med"/>
          </a:ln>
        </p:spPr>
        <p:txBody>
          <a:bodyPr wrap="none" anchor="ctr"/>
          <a:lstStyle/>
          <a:p>
            <a:pPr algn="ctr">
              <a:defRPr/>
            </a:pPr>
            <a:r>
              <a:rPr lang="zh-CN" altLang="en-US" sz="2000" b="1" dirty="0">
                <a:solidFill>
                  <a:schemeClr val="bg1"/>
                </a:solidFill>
                <a:latin typeface="+mj-ea"/>
                <a:ea typeface="+mj-ea"/>
                <a:sym typeface="+mn-ea"/>
              </a:rPr>
              <a:t>第二次飞跃</a:t>
            </a:r>
          </a:p>
        </p:txBody>
      </p:sp>
      <p:sp>
        <p:nvSpPr>
          <p:cNvPr id="18442" name="Line 14">
            <a:extLst>
              <a:ext uri="{FF2B5EF4-FFF2-40B4-BE49-F238E27FC236}">
                <a16:creationId xmlns:a16="http://schemas.microsoft.com/office/drawing/2014/main" id="{09FB32BF-DCED-46A1-94DB-5453067FBE8D}"/>
              </a:ext>
            </a:extLst>
          </p:cNvPr>
          <p:cNvSpPr>
            <a:spLocks noChangeShapeType="1"/>
          </p:cNvSpPr>
          <p:nvPr/>
        </p:nvSpPr>
        <p:spPr bwMode="auto">
          <a:xfrm>
            <a:off x="4292600" y="3270250"/>
            <a:ext cx="4032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3" name="Text Box 15">
            <a:extLst>
              <a:ext uri="{FF2B5EF4-FFF2-40B4-BE49-F238E27FC236}">
                <a16:creationId xmlns:a16="http://schemas.microsoft.com/office/drawing/2014/main" id="{AB0C700F-ED23-4BB6-B24F-A38DFEC64FA4}"/>
              </a:ext>
            </a:extLst>
          </p:cNvPr>
          <p:cNvSpPr txBox="1">
            <a:spLocks noChangeArrowheads="1"/>
          </p:cNvSpPr>
          <p:nvPr/>
        </p:nvSpPr>
        <p:spPr bwMode="auto">
          <a:xfrm>
            <a:off x="1755775" y="5080000"/>
            <a:ext cx="1411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b="1">
                <a:solidFill>
                  <a:srgbClr val="7F6000"/>
                </a:solidFill>
                <a:latin typeface="微软雅黑" panose="020B0503020204020204" pitchFamily="34" charset="-122"/>
              </a:rPr>
              <a:t>感性认识</a:t>
            </a:r>
          </a:p>
        </p:txBody>
      </p:sp>
      <p:sp>
        <p:nvSpPr>
          <p:cNvPr id="18444" name="Text Box 18">
            <a:extLst>
              <a:ext uri="{FF2B5EF4-FFF2-40B4-BE49-F238E27FC236}">
                <a16:creationId xmlns:a16="http://schemas.microsoft.com/office/drawing/2014/main" id="{606366A7-DC14-49F7-BA66-E6396A8733C0}"/>
              </a:ext>
            </a:extLst>
          </p:cNvPr>
          <p:cNvSpPr txBox="1">
            <a:spLocks noChangeArrowheads="1"/>
          </p:cNvSpPr>
          <p:nvPr/>
        </p:nvSpPr>
        <p:spPr bwMode="auto">
          <a:xfrm>
            <a:off x="2024063" y="5872163"/>
            <a:ext cx="874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r>
              <a:rPr lang="zh-CN" altLang="en-US" b="1">
                <a:latin typeface="微软雅黑" panose="020B0503020204020204" pitchFamily="34" charset="-122"/>
              </a:rPr>
              <a:t>实践</a:t>
            </a:r>
          </a:p>
        </p:txBody>
      </p:sp>
      <p:sp>
        <p:nvSpPr>
          <p:cNvPr id="18445" name="Text Box 19">
            <a:extLst>
              <a:ext uri="{FF2B5EF4-FFF2-40B4-BE49-F238E27FC236}">
                <a16:creationId xmlns:a16="http://schemas.microsoft.com/office/drawing/2014/main" id="{0940093A-BD69-4569-8946-FA6EE126F2C6}"/>
              </a:ext>
            </a:extLst>
          </p:cNvPr>
          <p:cNvSpPr txBox="1">
            <a:spLocks noChangeArrowheads="1"/>
          </p:cNvSpPr>
          <p:nvPr/>
        </p:nvSpPr>
        <p:spPr bwMode="auto">
          <a:xfrm>
            <a:off x="3254375" y="5080000"/>
            <a:ext cx="34734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1600">
                <a:latin typeface="微软雅黑" panose="020B0503020204020204" pitchFamily="34" charset="-122"/>
              </a:rPr>
              <a:t>——对客观外界的现象的认识。</a:t>
            </a:r>
          </a:p>
          <a:p>
            <a:pPr>
              <a:buFont typeface="Arial" panose="020B0604020202020204" pitchFamily="34" charset="0"/>
              <a:buNone/>
            </a:pPr>
            <a:r>
              <a:rPr lang="zh-CN" altLang="en-US" sz="1600">
                <a:latin typeface="微软雅黑" panose="020B0503020204020204" pitchFamily="34" charset="-122"/>
              </a:rPr>
              <a:t>积累多了，经过人脑的加工创造，就会产生一个飞跃</a:t>
            </a:r>
            <a:r>
              <a:rPr lang="zh-CN" altLang="en-US">
                <a:latin typeface="微软雅黑" panose="020B0503020204020204" pitchFamily="34" charset="-122"/>
              </a:rPr>
              <a:t>（一次</a:t>
            </a:r>
            <a:r>
              <a:rPr lang="zh-CN" altLang="en-US" b="1" i="1">
                <a:latin typeface="微软雅黑" panose="020B0503020204020204" pitchFamily="34" charset="-122"/>
              </a:rPr>
              <a:t>否定</a:t>
            </a:r>
            <a:r>
              <a:rPr lang="zh-CN" altLang="en-US">
                <a:latin typeface="微软雅黑" panose="020B0503020204020204" pitchFamily="34" charset="-122"/>
              </a:rPr>
              <a:t>）</a:t>
            </a:r>
          </a:p>
          <a:p>
            <a:pPr>
              <a:buFont typeface="Arial" panose="020B0604020202020204" pitchFamily="34" charset="0"/>
              <a:buNone/>
            </a:pPr>
            <a:r>
              <a:rPr lang="zh-CN" altLang="en-US">
                <a:latin typeface="微软雅黑" panose="020B0503020204020204" pitchFamily="34" charset="-122"/>
              </a:rPr>
              <a:t>       </a:t>
            </a:r>
            <a:r>
              <a:rPr lang="zh-CN" altLang="en-US">
                <a:solidFill>
                  <a:srgbClr val="FF0000"/>
                </a:solidFill>
                <a:latin typeface="微软雅黑" panose="020B0503020204020204" pitchFamily="34" charset="-122"/>
                <a:sym typeface="Arial" panose="020B0604020202020204" pitchFamily="34" charset="0"/>
              </a:rPr>
              <a:t>——物</a:t>
            </a:r>
            <a:r>
              <a:rPr lang="zh-CN" altLang="en-US">
                <a:solidFill>
                  <a:srgbClr val="FF0000"/>
                </a:solidFill>
                <a:latin typeface="微软雅黑" panose="020B0503020204020204" pitchFamily="34" charset="-122"/>
              </a:rPr>
              <a:t>质变精神</a:t>
            </a:r>
          </a:p>
        </p:txBody>
      </p:sp>
      <p:sp>
        <p:nvSpPr>
          <p:cNvPr id="18446" name="Text Box 20">
            <a:extLst>
              <a:ext uri="{FF2B5EF4-FFF2-40B4-BE49-F238E27FC236}">
                <a16:creationId xmlns:a16="http://schemas.microsoft.com/office/drawing/2014/main" id="{1CCD230F-672D-4C7A-8CB9-7DD0C9B7B833}"/>
              </a:ext>
            </a:extLst>
          </p:cNvPr>
          <p:cNvSpPr txBox="1">
            <a:spLocks noChangeArrowheads="1"/>
          </p:cNvSpPr>
          <p:nvPr/>
        </p:nvSpPr>
        <p:spPr bwMode="auto">
          <a:xfrm>
            <a:off x="3221038" y="4568825"/>
            <a:ext cx="424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2000" b="1">
                <a:solidFill>
                  <a:srgbClr val="014D23"/>
                </a:solidFill>
                <a:latin typeface="微软雅黑" panose="020B0503020204020204" pitchFamily="34" charset="-122"/>
              </a:rPr>
              <a:t>——理论、政策、计划 </a:t>
            </a:r>
            <a:r>
              <a:rPr lang="en-US" altLang="zh-CN" sz="2000" b="1">
                <a:solidFill>
                  <a:srgbClr val="014D23"/>
                </a:solidFill>
                <a:latin typeface="微软雅黑" panose="020B0503020204020204" pitchFamily="34" charset="-122"/>
              </a:rPr>
              <a:t>(</a:t>
            </a:r>
            <a:r>
              <a:rPr lang="zh-CN" altLang="en-US" sz="2000" b="1">
                <a:solidFill>
                  <a:srgbClr val="014D23"/>
                </a:solidFill>
                <a:latin typeface="微软雅黑" panose="020B0503020204020204" pitchFamily="34" charset="-122"/>
              </a:rPr>
              <a:t>未经证明</a:t>
            </a:r>
            <a:r>
              <a:rPr lang="en-US" altLang="zh-CN" sz="2000" b="1">
                <a:solidFill>
                  <a:srgbClr val="014D23"/>
                </a:solidFill>
                <a:latin typeface="微软雅黑" panose="020B0503020204020204" pitchFamily="34" charset="-122"/>
              </a:rPr>
              <a:t>)</a:t>
            </a:r>
            <a:endParaRPr lang="zh-CN" altLang="en-US" sz="2000" b="1">
              <a:solidFill>
                <a:srgbClr val="014D23"/>
              </a:solidFill>
              <a:latin typeface="微软雅黑" panose="020B0503020204020204" pitchFamily="34" charset="-122"/>
            </a:endParaRPr>
          </a:p>
        </p:txBody>
      </p:sp>
      <p:sp>
        <p:nvSpPr>
          <p:cNvPr id="18447" name="Text Box 21">
            <a:extLst>
              <a:ext uri="{FF2B5EF4-FFF2-40B4-BE49-F238E27FC236}">
                <a16:creationId xmlns:a16="http://schemas.microsoft.com/office/drawing/2014/main" id="{0E3422FC-ADFD-4BFE-917D-B4075C8BAAB9}"/>
              </a:ext>
            </a:extLst>
          </p:cNvPr>
          <p:cNvSpPr txBox="1">
            <a:spLocks noChangeArrowheads="1"/>
          </p:cNvSpPr>
          <p:nvPr/>
        </p:nvSpPr>
        <p:spPr bwMode="auto">
          <a:xfrm>
            <a:off x="6026150" y="2895600"/>
            <a:ext cx="236220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a:solidFill>
                  <a:srgbClr val="FF0000"/>
                </a:solidFill>
                <a:latin typeface="微软雅黑" panose="020B0503020204020204" pitchFamily="34" charset="-122"/>
              </a:rPr>
              <a:t>   —</a:t>
            </a:r>
            <a:r>
              <a:rPr lang="en-US" altLang="zh-CN">
                <a:solidFill>
                  <a:srgbClr val="FF0000"/>
                </a:solidFill>
                <a:latin typeface="微软雅黑" panose="020B0503020204020204" pitchFamily="34" charset="-122"/>
              </a:rPr>
              <a:t>——</a:t>
            </a:r>
            <a:r>
              <a:rPr lang="zh-CN" altLang="en-US">
                <a:solidFill>
                  <a:srgbClr val="FF0000"/>
                </a:solidFill>
                <a:latin typeface="微软雅黑" panose="020B0503020204020204" pitchFamily="34" charset="-122"/>
              </a:rPr>
              <a:t>精神变物质</a:t>
            </a:r>
          </a:p>
          <a:p>
            <a:pPr>
              <a:buFont typeface="Arial" panose="020B0604020202020204" pitchFamily="34" charset="0"/>
              <a:buNone/>
            </a:pPr>
            <a:r>
              <a:rPr lang="zh-CN" altLang="en-US" sz="2000">
                <a:latin typeface="微软雅黑" panose="020B0503020204020204" pitchFamily="34" charset="-122"/>
              </a:rPr>
              <a:t> </a:t>
            </a:r>
            <a:r>
              <a:rPr lang="zh-CN" altLang="en-US" sz="1600">
                <a:latin typeface="微软雅黑" panose="020B0503020204020204" pitchFamily="34" charset="-122"/>
              </a:rPr>
              <a:t>看是否得到预期的成功</a:t>
            </a:r>
            <a:r>
              <a:rPr lang="zh-CN" altLang="en-US" sz="2000">
                <a:latin typeface="微软雅黑" panose="020B0503020204020204" pitchFamily="34" charset="-122"/>
                <a:sym typeface="Arial" panose="020B0604020202020204" pitchFamily="34" charset="0"/>
              </a:rPr>
              <a:t>（二次</a:t>
            </a:r>
            <a:r>
              <a:rPr lang="zh-CN" altLang="en-US" sz="2000" b="1">
                <a:latin typeface="微软雅黑" panose="020B0503020204020204" pitchFamily="34" charset="-122"/>
                <a:sym typeface="Arial" panose="020B0604020202020204" pitchFamily="34" charset="0"/>
              </a:rPr>
              <a:t>否定</a:t>
            </a:r>
            <a:r>
              <a:rPr lang="zh-CN" altLang="en-US" sz="2000">
                <a:latin typeface="微软雅黑" panose="020B0503020204020204" pitchFamily="34" charset="-122"/>
                <a:sym typeface="Arial" panose="020B0604020202020204" pitchFamily="34" charset="0"/>
              </a:rPr>
              <a:t>）</a:t>
            </a:r>
          </a:p>
        </p:txBody>
      </p:sp>
      <p:sp>
        <p:nvSpPr>
          <p:cNvPr id="19471" name="Rectangle 22">
            <a:extLst>
              <a:ext uri="{FF2B5EF4-FFF2-40B4-BE49-F238E27FC236}">
                <a16:creationId xmlns:a16="http://schemas.microsoft.com/office/drawing/2014/main" id="{8F068641-B7E6-4EE5-B27F-0C86C7CED30B}"/>
              </a:ext>
            </a:extLst>
          </p:cNvPr>
          <p:cNvSpPr/>
          <p:nvPr/>
        </p:nvSpPr>
        <p:spPr>
          <a:xfrm>
            <a:off x="3773488" y="3878263"/>
            <a:ext cx="1679575" cy="368300"/>
          </a:xfrm>
          <a:prstGeom prst="rect">
            <a:avLst/>
          </a:prstGeom>
          <a:solidFill>
            <a:schemeClr val="accent6">
              <a:lumMod val="40000"/>
              <a:lumOff val="60000"/>
            </a:schemeClr>
          </a:solidFill>
          <a:ln w="9525" cap="flat" cmpd="sng">
            <a:noFill/>
            <a:prstDash val="solid"/>
            <a:miter/>
            <a:headEnd type="none" w="med" len="med"/>
            <a:tailEnd type="none" w="med" len="med"/>
          </a:ln>
        </p:spPr>
        <p:txBody>
          <a:bodyPr wrap="none" anchor="ctr"/>
          <a:lstStyle/>
          <a:p>
            <a:pPr algn="ctr">
              <a:defRPr/>
            </a:pPr>
            <a:r>
              <a:rPr lang="zh-CN" altLang="en-US" b="1" dirty="0">
                <a:latin typeface="+mj-ea"/>
                <a:ea typeface="+mj-ea"/>
                <a:sym typeface="+mn-ea"/>
              </a:rPr>
              <a:t>理性认识</a:t>
            </a:r>
          </a:p>
        </p:txBody>
      </p:sp>
      <p:sp>
        <p:nvSpPr>
          <p:cNvPr id="18449" name="Text Box 18">
            <a:extLst>
              <a:ext uri="{FF2B5EF4-FFF2-40B4-BE49-F238E27FC236}">
                <a16:creationId xmlns:a16="http://schemas.microsoft.com/office/drawing/2014/main" id="{50CCAF7C-C2FE-43FD-9EC0-004F64BBE4E1}"/>
              </a:ext>
            </a:extLst>
          </p:cNvPr>
          <p:cNvSpPr txBox="1">
            <a:spLocks noChangeArrowheads="1"/>
          </p:cNvSpPr>
          <p:nvPr/>
        </p:nvSpPr>
        <p:spPr bwMode="auto">
          <a:xfrm>
            <a:off x="5221288" y="292417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b="1">
                <a:latin typeface="微软雅黑" panose="020B0503020204020204" pitchFamily="34" charset="-122"/>
              </a:rPr>
              <a:t>新实践</a:t>
            </a:r>
          </a:p>
        </p:txBody>
      </p:sp>
      <p:sp>
        <p:nvSpPr>
          <p:cNvPr id="18450" name="Text Box 15">
            <a:extLst>
              <a:ext uri="{FF2B5EF4-FFF2-40B4-BE49-F238E27FC236}">
                <a16:creationId xmlns:a16="http://schemas.microsoft.com/office/drawing/2014/main" id="{E78560FB-ACC3-4EFD-8F11-3E8DF42186BE}"/>
              </a:ext>
            </a:extLst>
          </p:cNvPr>
          <p:cNvSpPr txBox="1">
            <a:spLocks noChangeArrowheads="1"/>
          </p:cNvSpPr>
          <p:nvPr/>
        </p:nvSpPr>
        <p:spPr bwMode="auto">
          <a:xfrm>
            <a:off x="5005388" y="2060575"/>
            <a:ext cx="1439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b="1">
                <a:solidFill>
                  <a:srgbClr val="7F6000"/>
                </a:solidFill>
                <a:latin typeface="微软雅黑" panose="020B0503020204020204" pitchFamily="34" charset="-122"/>
              </a:rPr>
              <a:t>新感性认识</a:t>
            </a:r>
          </a:p>
        </p:txBody>
      </p:sp>
      <p:sp>
        <p:nvSpPr>
          <p:cNvPr id="18451" name="Line 5">
            <a:extLst>
              <a:ext uri="{FF2B5EF4-FFF2-40B4-BE49-F238E27FC236}">
                <a16:creationId xmlns:a16="http://schemas.microsoft.com/office/drawing/2014/main" id="{75CD8F28-BD8E-4722-A5F9-0E04D949B3FE}"/>
              </a:ext>
            </a:extLst>
          </p:cNvPr>
          <p:cNvSpPr>
            <a:spLocks noChangeShapeType="1"/>
          </p:cNvSpPr>
          <p:nvPr/>
        </p:nvSpPr>
        <p:spPr bwMode="auto">
          <a:xfrm flipV="1">
            <a:off x="5653088" y="2420938"/>
            <a:ext cx="0" cy="5032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2" name="Line 8">
            <a:extLst>
              <a:ext uri="{FF2B5EF4-FFF2-40B4-BE49-F238E27FC236}">
                <a16:creationId xmlns:a16="http://schemas.microsoft.com/office/drawing/2014/main" id="{45C0411F-0BD5-4807-AA96-0DD114EC6A3A}"/>
              </a:ext>
            </a:extLst>
          </p:cNvPr>
          <p:cNvSpPr>
            <a:spLocks noChangeShapeType="1"/>
          </p:cNvSpPr>
          <p:nvPr/>
        </p:nvSpPr>
        <p:spPr bwMode="auto">
          <a:xfrm flipV="1">
            <a:off x="2967038" y="4216400"/>
            <a:ext cx="1587" cy="7921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3" name="Line 14">
            <a:extLst>
              <a:ext uri="{FF2B5EF4-FFF2-40B4-BE49-F238E27FC236}">
                <a16:creationId xmlns:a16="http://schemas.microsoft.com/office/drawing/2014/main" id="{D5E4F0F0-1CA6-4487-9D75-BF9AC71E716E}"/>
              </a:ext>
            </a:extLst>
          </p:cNvPr>
          <p:cNvSpPr>
            <a:spLocks noChangeShapeType="1"/>
          </p:cNvSpPr>
          <p:nvPr/>
        </p:nvSpPr>
        <p:spPr bwMode="auto">
          <a:xfrm>
            <a:off x="2967038" y="4216400"/>
            <a:ext cx="71913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文本框 27">
            <a:extLst>
              <a:ext uri="{FF2B5EF4-FFF2-40B4-BE49-F238E27FC236}">
                <a16:creationId xmlns:a16="http://schemas.microsoft.com/office/drawing/2014/main" id="{628B88A5-8A14-4479-9A90-EAAD24EC3A94}"/>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sp>
        <p:nvSpPr>
          <p:cNvPr id="29" name="圆角矩形 15">
            <a:extLst>
              <a:ext uri="{FF2B5EF4-FFF2-40B4-BE49-F238E27FC236}">
                <a16:creationId xmlns:a16="http://schemas.microsoft.com/office/drawing/2014/main" id="{6F83CF47-E347-42B1-A48B-4DB7C0B50D0B}"/>
              </a:ext>
            </a:extLst>
          </p:cNvPr>
          <p:cNvSpPr/>
          <p:nvPr/>
        </p:nvSpPr>
        <p:spPr bwMode="auto">
          <a:xfrm>
            <a:off x="430213" y="1171575"/>
            <a:ext cx="26368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两次飞跃</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170E7060-191F-4031-9EAF-3DB6A958D1BF}"/>
              </a:ext>
            </a:extLst>
          </p:cNvPr>
          <p:cNvSpPr/>
          <p:nvPr/>
        </p:nvSpPr>
        <p:spPr bwMode="auto">
          <a:xfrm>
            <a:off x="479425" y="1433513"/>
            <a:ext cx="263683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从实践到认识</a:t>
            </a:r>
          </a:p>
        </p:txBody>
      </p:sp>
      <p:sp>
        <p:nvSpPr>
          <p:cNvPr id="8" name="文本框 7">
            <a:extLst>
              <a:ext uri="{FF2B5EF4-FFF2-40B4-BE49-F238E27FC236}">
                <a16:creationId xmlns:a16="http://schemas.microsoft.com/office/drawing/2014/main" id="{64503D25-B8B7-41CB-9DBD-07C8DB2BB3DD}"/>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sp>
        <p:nvSpPr>
          <p:cNvPr id="19460" name="文本框 1">
            <a:extLst>
              <a:ext uri="{FF2B5EF4-FFF2-40B4-BE49-F238E27FC236}">
                <a16:creationId xmlns:a16="http://schemas.microsoft.com/office/drawing/2014/main" id="{3220E466-BEE7-4B7A-9A4E-2C733F6FE9BE}"/>
              </a:ext>
            </a:extLst>
          </p:cNvPr>
          <p:cNvSpPr txBox="1">
            <a:spLocks noChangeArrowheads="1"/>
          </p:cNvSpPr>
          <p:nvPr/>
        </p:nvSpPr>
        <p:spPr bwMode="auto">
          <a:xfrm>
            <a:off x="1001713" y="2327275"/>
            <a:ext cx="714057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人们认识一定事物的过程，是一个从实践到认识，再从认识到实践的过程</a:t>
            </a:r>
          </a:p>
        </p:txBody>
      </p:sp>
      <p:sp>
        <p:nvSpPr>
          <p:cNvPr id="19461" name="文本框 2">
            <a:extLst>
              <a:ext uri="{FF2B5EF4-FFF2-40B4-BE49-F238E27FC236}">
                <a16:creationId xmlns:a16="http://schemas.microsoft.com/office/drawing/2014/main" id="{2032C680-A73F-4815-8202-A9A34B4B550D}"/>
              </a:ext>
            </a:extLst>
          </p:cNvPr>
          <p:cNvSpPr txBox="1">
            <a:spLocks noChangeArrowheads="1"/>
          </p:cNvSpPr>
          <p:nvPr/>
        </p:nvSpPr>
        <p:spPr bwMode="auto">
          <a:xfrm>
            <a:off x="2930525" y="3824288"/>
            <a:ext cx="5227638"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从生动的直观到抽象的思维，并从抽象的思维到实践，这就是认识真理、认识客观实在的辩证途径。</a:t>
            </a:r>
          </a:p>
          <a:p>
            <a:pPr algn="r">
              <a:lnSpc>
                <a:spcPct val="120000"/>
              </a:lnSpc>
              <a:spcBef>
                <a:spcPts val="1400"/>
              </a:spcBef>
              <a:buFont typeface="Arial" panose="020B0604020202020204" pitchFamily="34" charset="0"/>
              <a:buNone/>
            </a:pPr>
            <a:r>
              <a:rPr lang="en-US" altLang="zh-CN" sz="2400"/>
              <a:t>——</a:t>
            </a:r>
            <a:r>
              <a:rPr lang="zh-CN" altLang="en-US" sz="2400"/>
              <a:t>列宁</a:t>
            </a:r>
          </a:p>
        </p:txBody>
      </p:sp>
      <p:pic>
        <p:nvPicPr>
          <p:cNvPr id="5" name="图片 4">
            <a:extLst>
              <a:ext uri="{FF2B5EF4-FFF2-40B4-BE49-F238E27FC236}">
                <a16:creationId xmlns:a16="http://schemas.microsoft.com/office/drawing/2014/main" id="{4B10D72E-9081-4D99-B075-1D850684EA88}"/>
              </a:ext>
            </a:extLst>
          </p:cNvPr>
          <p:cNvPicPr>
            <a:picLocks noChangeAspect="1"/>
          </p:cNvPicPr>
          <p:nvPr/>
        </p:nvPicPr>
        <p:blipFill rotWithShape="1">
          <a:blip r:embed="rId2"/>
          <a:srcRect r="4943" b="4416"/>
          <a:stretch>
            <a:fillRect/>
          </a:stretch>
        </p:blipFill>
        <p:spPr>
          <a:xfrm>
            <a:off x="1081088" y="3730625"/>
            <a:ext cx="1512887" cy="2149475"/>
          </a:xfrm>
          <a:prstGeom prst="rect">
            <a:avLst/>
          </a:prstGeom>
          <a:ln>
            <a:noFill/>
          </a:ln>
          <a:effectLst>
            <a:outerShdw blurRad="292100" dist="139700" dir="2700000" algn="tl" rotWithShape="0">
              <a:srgbClr val="333333">
                <a:alpha val="65000"/>
              </a:srgbClr>
            </a:outerShdw>
          </a:effectLst>
        </p:spPr>
      </p:pic>
      <p:sp>
        <p:nvSpPr>
          <p:cNvPr id="15" name="圆角矩形 4">
            <a:extLst>
              <a:ext uri="{FF2B5EF4-FFF2-40B4-BE49-F238E27FC236}">
                <a16:creationId xmlns:a16="http://schemas.microsoft.com/office/drawing/2014/main" id="{C8818D04-968B-4AB0-9C6B-880CC54DE6C5}"/>
              </a:ext>
            </a:extLst>
          </p:cNvPr>
          <p:cNvSpPr/>
          <p:nvPr/>
        </p:nvSpPr>
        <p:spPr bwMode="auto">
          <a:xfrm>
            <a:off x="688975" y="3503613"/>
            <a:ext cx="7807325" cy="260350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813B2C87-CF83-4FB4-A3CC-87A32BEFC9F7}"/>
              </a:ext>
            </a:extLst>
          </p:cNvPr>
          <p:cNvSpPr/>
          <p:nvPr/>
        </p:nvSpPr>
        <p:spPr bwMode="auto">
          <a:xfrm>
            <a:off x="479425" y="1219200"/>
            <a:ext cx="2636838"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从实践到认识</a:t>
            </a:r>
          </a:p>
        </p:txBody>
      </p:sp>
      <p:sp>
        <p:nvSpPr>
          <p:cNvPr id="21510" name="左右箭头 5">
            <a:extLst>
              <a:ext uri="{FF2B5EF4-FFF2-40B4-BE49-F238E27FC236}">
                <a16:creationId xmlns:a16="http://schemas.microsoft.com/office/drawing/2014/main" id="{D47C843E-B42D-4998-ACD6-F500FD0E2C4E}"/>
              </a:ext>
            </a:extLst>
          </p:cNvPr>
          <p:cNvSpPr/>
          <p:nvPr/>
        </p:nvSpPr>
        <p:spPr>
          <a:xfrm>
            <a:off x="3221038" y="4021138"/>
            <a:ext cx="2736850" cy="360362"/>
          </a:xfrm>
          <a:prstGeom prst="leftRightArrow">
            <a:avLst>
              <a:gd name="adj1" fmla="val 50000"/>
              <a:gd name="adj2" fmla="val 49963"/>
            </a:avLst>
          </a:prstGeom>
          <a:solidFill>
            <a:schemeClr val="accent4">
              <a:lumMod val="40000"/>
              <a:lumOff val="60000"/>
            </a:schemeClr>
          </a:solidFill>
          <a:ln w="9525">
            <a:noFill/>
          </a:ln>
        </p:spPr>
        <p:txBody>
          <a:bodyPr wrap="none" lIns="90170" tIns="46990" rIns="90170" bIns="46990" anchor="ctr"/>
          <a:lstStyle/>
          <a:p>
            <a:pPr defTabSz="914400">
              <a:defRPr/>
            </a:pPr>
            <a:endParaRPr lang="zh-CN" altLang="zh-CN">
              <a:ea typeface="宋体" panose="02010600030101010101" pitchFamily="2" charset="-122"/>
            </a:endParaRPr>
          </a:p>
        </p:txBody>
      </p:sp>
      <p:sp>
        <p:nvSpPr>
          <p:cNvPr id="20484" name="文本框 7">
            <a:extLst>
              <a:ext uri="{FF2B5EF4-FFF2-40B4-BE49-F238E27FC236}">
                <a16:creationId xmlns:a16="http://schemas.microsoft.com/office/drawing/2014/main" id="{DE3F685E-BF64-48C0-9B34-CD7C445CE292}"/>
              </a:ext>
            </a:extLst>
          </p:cNvPr>
          <p:cNvSpPr txBox="1">
            <a:spLocks noChangeArrowheads="1"/>
          </p:cNvSpPr>
          <p:nvPr/>
        </p:nvSpPr>
        <p:spPr bwMode="auto">
          <a:xfrm>
            <a:off x="4370388" y="4408488"/>
            <a:ext cx="3651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3000">
                <a:ea typeface="宋体" panose="02010600030101010101" pitchFamily="2" charset="-122"/>
              </a:rPr>
              <a:t>↓</a:t>
            </a:r>
          </a:p>
        </p:txBody>
      </p:sp>
      <p:sp>
        <p:nvSpPr>
          <p:cNvPr id="12" name="文本框 11">
            <a:extLst>
              <a:ext uri="{FF2B5EF4-FFF2-40B4-BE49-F238E27FC236}">
                <a16:creationId xmlns:a16="http://schemas.microsoft.com/office/drawing/2014/main" id="{31A5C963-A55B-49C5-B7B5-31FC5BE4A05B}"/>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sp>
        <p:nvSpPr>
          <p:cNvPr id="20486" name="文本框 1">
            <a:extLst>
              <a:ext uri="{FF2B5EF4-FFF2-40B4-BE49-F238E27FC236}">
                <a16:creationId xmlns:a16="http://schemas.microsoft.com/office/drawing/2014/main" id="{CD171889-13D7-4674-8A9B-4495D641D948}"/>
              </a:ext>
            </a:extLst>
          </p:cNvPr>
          <p:cNvSpPr txBox="1">
            <a:spLocks noChangeArrowheads="1"/>
          </p:cNvSpPr>
          <p:nvPr/>
        </p:nvSpPr>
        <p:spPr bwMode="auto">
          <a:xfrm>
            <a:off x="801688" y="2065338"/>
            <a:ext cx="75406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感性认识和理性认识是人对客观世界的两种不同水平的反映形式，也是认识过程的两个不同阶段。</a:t>
            </a:r>
          </a:p>
        </p:txBody>
      </p:sp>
      <p:sp>
        <p:nvSpPr>
          <p:cNvPr id="20487" name="文本框 2">
            <a:extLst>
              <a:ext uri="{FF2B5EF4-FFF2-40B4-BE49-F238E27FC236}">
                <a16:creationId xmlns:a16="http://schemas.microsoft.com/office/drawing/2014/main" id="{1AC9B127-2A84-4C16-8836-6CE648FE0CDC}"/>
              </a:ext>
            </a:extLst>
          </p:cNvPr>
          <p:cNvSpPr txBox="1">
            <a:spLocks noChangeArrowheads="1"/>
          </p:cNvSpPr>
          <p:nvPr/>
        </p:nvSpPr>
        <p:spPr bwMode="auto">
          <a:xfrm>
            <a:off x="-95250" y="3506788"/>
            <a:ext cx="3287713"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buFont typeface="Arial" panose="020B0604020202020204" pitchFamily="34" charset="0"/>
              <a:buNone/>
            </a:pPr>
            <a:r>
              <a:rPr lang="zh-CN" altLang="en-US" sz="2400"/>
              <a:t> 感性认识</a:t>
            </a:r>
          </a:p>
          <a:p>
            <a:pPr algn="ctr">
              <a:lnSpc>
                <a:spcPct val="120000"/>
              </a:lnSpc>
              <a:buFont typeface="Arial" panose="020B0604020202020204" pitchFamily="34" charset="0"/>
              <a:buNone/>
            </a:pPr>
            <a:r>
              <a:rPr lang="zh-CN" altLang="en-US" sz="2400"/>
              <a:t>（感觉、知觉、表象）</a:t>
            </a:r>
          </a:p>
        </p:txBody>
      </p:sp>
      <p:sp>
        <p:nvSpPr>
          <p:cNvPr id="20488" name="文本框 3">
            <a:extLst>
              <a:ext uri="{FF2B5EF4-FFF2-40B4-BE49-F238E27FC236}">
                <a16:creationId xmlns:a16="http://schemas.microsoft.com/office/drawing/2014/main" id="{8F6C205A-8807-46A5-AB67-70AA08857400}"/>
              </a:ext>
            </a:extLst>
          </p:cNvPr>
          <p:cNvSpPr txBox="1">
            <a:spLocks noChangeArrowheads="1"/>
          </p:cNvSpPr>
          <p:nvPr/>
        </p:nvSpPr>
        <p:spPr bwMode="auto">
          <a:xfrm>
            <a:off x="5886450" y="3508375"/>
            <a:ext cx="34226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buFont typeface="Arial" panose="020B0604020202020204" pitchFamily="34" charset="0"/>
              <a:buNone/>
            </a:pPr>
            <a:r>
              <a:rPr lang="zh-CN" altLang="en-US" sz="2400"/>
              <a:t> 理性认识</a:t>
            </a:r>
          </a:p>
          <a:p>
            <a:pPr algn="ctr">
              <a:lnSpc>
                <a:spcPct val="120000"/>
              </a:lnSpc>
              <a:buFont typeface="Arial" panose="020B0604020202020204" pitchFamily="34" charset="0"/>
              <a:buNone/>
            </a:pPr>
            <a:r>
              <a:rPr lang="zh-CN" altLang="en-US" sz="2400"/>
              <a:t>（概念、判断、推理）</a:t>
            </a:r>
          </a:p>
        </p:txBody>
      </p:sp>
      <p:sp>
        <p:nvSpPr>
          <p:cNvPr id="20489" name="文本框 4">
            <a:extLst>
              <a:ext uri="{FF2B5EF4-FFF2-40B4-BE49-F238E27FC236}">
                <a16:creationId xmlns:a16="http://schemas.microsoft.com/office/drawing/2014/main" id="{13CA450D-B3E4-47AC-AEAE-E6B7697CF8D7}"/>
              </a:ext>
            </a:extLst>
          </p:cNvPr>
          <p:cNvSpPr txBox="1">
            <a:spLocks noChangeArrowheads="1"/>
          </p:cNvSpPr>
          <p:nvPr/>
        </p:nvSpPr>
        <p:spPr bwMode="auto">
          <a:xfrm>
            <a:off x="3419475" y="3289300"/>
            <a:ext cx="21336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rgbClr val="014D23"/>
                </a:solidFill>
              </a:rPr>
              <a:t>辩证统一</a:t>
            </a:r>
          </a:p>
        </p:txBody>
      </p:sp>
      <p:sp>
        <p:nvSpPr>
          <p:cNvPr id="20490" name="文本框 5">
            <a:extLst>
              <a:ext uri="{FF2B5EF4-FFF2-40B4-BE49-F238E27FC236}">
                <a16:creationId xmlns:a16="http://schemas.microsoft.com/office/drawing/2014/main" id="{5E623F32-AC82-47C6-BAF2-9502D8C207A8}"/>
              </a:ext>
            </a:extLst>
          </p:cNvPr>
          <p:cNvSpPr txBox="1">
            <a:spLocks noChangeArrowheads="1"/>
          </p:cNvSpPr>
          <p:nvPr/>
        </p:nvSpPr>
        <p:spPr bwMode="auto">
          <a:xfrm>
            <a:off x="1254125" y="4960938"/>
            <a:ext cx="66373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Font typeface="Arial" panose="020B0604020202020204" pitchFamily="34" charset="0"/>
              <a:buNone/>
            </a:pPr>
            <a:r>
              <a:rPr lang="zh-CN" altLang="en-US" sz="2400">
                <a:solidFill>
                  <a:srgbClr val="843C0B"/>
                </a:solidFill>
              </a:rPr>
              <a:t>感性认识有待于发展和深化为理性认识</a:t>
            </a:r>
          </a:p>
          <a:p>
            <a:pPr algn="just">
              <a:lnSpc>
                <a:spcPct val="120000"/>
              </a:lnSpc>
              <a:buFont typeface="Arial" panose="020B0604020202020204" pitchFamily="34" charset="0"/>
              <a:buNone/>
            </a:pPr>
            <a:r>
              <a:rPr lang="zh-CN" altLang="en-US" sz="2400">
                <a:solidFill>
                  <a:srgbClr val="843C0B"/>
                </a:solidFill>
              </a:rPr>
              <a:t>理性认识依赖于感性认识</a:t>
            </a:r>
          </a:p>
          <a:p>
            <a:pPr algn="just">
              <a:lnSpc>
                <a:spcPct val="120000"/>
              </a:lnSpc>
              <a:buFont typeface="Arial" panose="020B0604020202020204" pitchFamily="34" charset="0"/>
              <a:buNone/>
            </a:pPr>
            <a:r>
              <a:rPr lang="zh-CN" altLang="en-US" sz="2400">
                <a:solidFill>
                  <a:srgbClr val="843C0B"/>
                </a:solidFill>
              </a:rPr>
              <a:t>感性认识和理性认识相互渗透、相互包含</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8183EBB1-7B40-44CE-B965-86E4756ABBE9}"/>
              </a:ext>
            </a:extLst>
          </p:cNvPr>
          <p:cNvSpPr/>
          <p:nvPr/>
        </p:nvSpPr>
        <p:spPr bwMode="auto">
          <a:xfrm>
            <a:off x="479425" y="1219200"/>
            <a:ext cx="439102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第一次飞跃：从感性到理性</a:t>
            </a:r>
          </a:p>
        </p:txBody>
      </p:sp>
      <p:pic>
        <p:nvPicPr>
          <p:cNvPr id="21507" name="Picture 11" descr="http://www.zzstep.com/bbs/eWebEditor/uploadfile/20090928020259795.jpg">
            <a:extLst>
              <a:ext uri="{FF2B5EF4-FFF2-40B4-BE49-F238E27FC236}">
                <a16:creationId xmlns:a16="http://schemas.microsoft.com/office/drawing/2014/main" id="{8A821D74-1A70-4C01-90C4-64D013BF9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388" y="3414713"/>
            <a:ext cx="19018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2">
            <a:extLst>
              <a:ext uri="{FF2B5EF4-FFF2-40B4-BE49-F238E27FC236}">
                <a16:creationId xmlns:a16="http://schemas.microsoft.com/office/drawing/2014/main" id="{81CD2DF2-F2DA-4D7D-AB6B-C8E3B1B842B6}"/>
              </a:ext>
            </a:extLst>
          </p:cNvPr>
          <p:cNvSpPr/>
          <p:nvPr/>
        </p:nvSpPr>
        <p:spPr>
          <a:xfrm>
            <a:off x="536575" y="2978150"/>
            <a:ext cx="6119813" cy="3417888"/>
          </a:xfrm>
          <a:prstGeom prst="rect">
            <a:avLst/>
          </a:prstGeom>
          <a:noFill/>
          <a:ln w="19050">
            <a:noFill/>
          </a:ln>
        </p:spPr>
        <p:txBody>
          <a:bodyPr lIns="90170" tIns="46990" rIns="90170" bIns="46990">
            <a:spAutoFit/>
          </a:bodyPr>
          <a:lstStyle/>
          <a:p>
            <a:pPr>
              <a:lnSpc>
                <a:spcPct val="125000"/>
              </a:lnSpc>
              <a:spcBef>
                <a:spcPct val="30000"/>
              </a:spcBef>
              <a:defRPr/>
            </a:pPr>
            <a:r>
              <a:rPr lang="zh-CN" altLang="en-US" sz="2000" b="1" dirty="0">
                <a:solidFill>
                  <a:schemeClr val="accent2">
                    <a:lumMod val="50000"/>
                  </a:schemeClr>
                </a:solidFill>
                <a:latin typeface="+mj-ea"/>
                <a:ea typeface="+mj-ea"/>
                <a:sym typeface="+mn-ea"/>
              </a:rPr>
              <a:t>相互区别：</a:t>
            </a:r>
            <a:r>
              <a:rPr lang="zh-CN" altLang="en-US" dirty="0">
                <a:latin typeface="+mj-ea"/>
                <a:ea typeface="+mj-ea"/>
                <a:sym typeface="+mn-ea"/>
              </a:rPr>
              <a:t>感性认识具体丰富，理性认识抽象深刻。</a:t>
            </a:r>
            <a:endParaRPr lang="en-US" altLang="zh-CN" dirty="0">
              <a:latin typeface="+mj-ea"/>
              <a:ea typeface="+mj-ea"/>
              <a:sym typeface="+mn-ea"/>
            </a:endParaRPr>
          </a:p>
          <a:p>
            <a:pPr>
              <a:lnSpc>
                <a:spcPct val="125000"/>
              </a:lnSpc>
              <a:spcBef>
                <a:spcPct val="30000"/>
              </a:spcBef>
              <a:defRPr/>
            </a:pPr>
            <a:r>
              <a:rPr lang="zh-CN" altLang="en-US" sz="2000" b="1" dirty="0">
                <a:solidFill>
                  <a:schemeClr val="accent2">
                    <a:lumMod val="50000"/>
                  </a:schemeClr>
                </a:solidFill>
                <a:latin typeface="+mj-ea"/>
                <a:ea typeface="+mj-ea"/>
                <a:sym typeface="+mn-ea"/>
              </a:rPr>
              <a:t>相互依赖：</a:t>
            </a:r>
            <a:r>
              <a:rPr lang="zh-CN" altLang="en-US" dirty="0">
                <a:latin typeface="+mj-ea"/>
                <a:ea typeface="+mj-ea"/>
                <a:sym typeface="+mn-ea"/>
              </a:rPr>
              <a:t>感性认识是理性认识的基础，感性认识</a:t>
            </a:r>
            <a:endParaRPr lang="en-US" altLang="zh-CN" dirty="0">
              <a:latin typeface="+mj-ea"/>
              <a:ea typeface="+mj-ea"/>
              <a:sym typeface="+mn-ea"/>
            </a:endParaRPr>
          </a:p>
          <a:p>
            <a:pPr>
              <a:lnSpc>
                <a:spcPct val="125000"/>
              </a:lnSpc>
              <a:spcBef>
                <a:spcPct val="30000"/>
              </a:spcBef>
              <a:defRPr/>
            </a:pPr>
            <a:r>
              <a:rPr lang="en-US" altLang="zh-CN" dirty="0">
                <a:latin typeface="+mj-ea"/>
                <a:ea typeface="+mj-ea"/>
                <a:sym typeface="+mn-ea"/>
              </a:rPr>
              <a:t>                  </a:t>
            </a:r>
            <a:r>
              <a:rPr lang="zh-CN" altLang="en-US" dirty="0">
                <a:latin typeface="+mj-ea"/>
                <a:ea typeface="+mj-ea"/>
                <a:sym typeface="+mn-ea"/>
              </a:rPr>
              <a:t>有待于发展深化为理性认识。</a:t>
            </a:r>
          </a:p>
          <a:p>
            <a:pPr>
              <a:lnSpc>
                <a:spcPct val="125000"/>
              </a:lnSpc>
              <a:spcBef>
                <a:spcPct val="30000"/>
              </a:spcBef>
              <a:defRPr/>
            </a:pPr>
            <a:r>
              <a:rPr lang="zh-CN" altLang="en-US" sz="2000" b="1" dirty="0">
                <a:solidFill>
                  <a:srgbClr val="333399"/>
                </a:solidFill>
                <a:latin typeface="+mj-ea"/>
                <a:ea typeface="+mj-ea"/>
                <a:sym typeface="+mn-ea"/>
              </a:rPr>
              <a:t> </a:t>
            </a:r>
            <a:r>
              <a:rPr lang="zh-CN" altLang="en-US" sz="2000" dirty="0">
                <a:solidFill>
                  <a:srgbClr val="000099"/>
                </a:solidFill>
                <a:latin typeface="+mj-ea"/>
                <a:ea typeface="+mj-ea"/>
                <a:sym typeface="+mn-ea"/>
              </a:rPr>
              <a:t>    </a:t>
            </a:r>
          </a:p>
          <a:p>
            <a:pPr>
              <a:lnSpc>
                <a:spcPct val="65000"/>
              </a:lnSpc>
              <a:spcBef>
                <a:spcPct val="30000"/>
              </a:spcBef>
              <a:defRPr/>
            </a:pPr>
            <a:r>
              <a:rPr lang="zh-CN" altLang="en-US" dirty="0">
                <a:latin typeface="+mj-ea"/>
                <a:ea typeface="+mj-ea"/>
                <a:sym typeface="+mn-ea"/>
              </a:rPr>
              <a:t>感性认识和理性认识</a:t>
            </a:r>
            <a:r>
              <a:rPr lang="zh-CN" altLang="en-US" sz="2000" b="1" dirty="0">
                <a:solidFill>
                  <a:schemeClr val="accent2">
                    <a:lumMod val="50000"/>
                  </a:schemeClr>
                </a:solidFill>
                <a:latin typeface="+mj-ea"/>
                <a:ea typeface="+mj-ea"/>
                <a:sym typeface="+mn-ea"/>
              </a:rPr>
              <a:t>相互渗透、相互包含。</a:t>
            </a:r>
          </a:p>
          <a:p>
            <a:pPr>
              <a:lnSpc>
                <a:spcPct val="125000"/>
              </a:lnSpc>
              <a:spcBef>
                <a:spcPct val="30000"/>
              </a:spcBef>
              <a:defRPr/>
            </a:pPr>
            <a:r>
              <a:rPr lang="zh-CN" altLang="en-US" b="1" dirty="0">
                <a:latin typeface="+mj-ea"/>
                <a:ea typeface="+mj-ea"/>
                <a:sym typeface="+mn-ea"/>
              </a:rPr>
              <a:t>        </a:t>
            </a:r>
          </a:p>
          <a:p>
            <a:pPr>
              <a:lnSpc>
                <a:spcPct val="125000"/>
              </a:lnSpc>
              <a:spcBef>
                <a:spcPct val="30000"/>
              </a:spcBef>
              <a:defRPr/>
            </a:pPr>
            <a:r>
              <a:rPr lang="zh-CN" altLang="en-US" dirty="0">
                <a:latin typeface="+mj-ea"/>
                <a:ea typeface="+mj-ea"/>
                <a:sym typeface="+mn-ea"/>
              </a:rPr>
              <a:t>割裂二者关系，理论上会犯</a:t>
            </a:r>
            <a:r>
              <a:rPr lang="zh-CN" altLang="en-US" sz="2000" dirty="0">
                <a:solidFill>
                  <a:srgbClr val="014D23"/>
                </a:solidFill>
                <a:latin typeface="+mj-ea"/>
                <a:ea typeface="+mj-ea"/>
                <a:sym typeface="+mn-ea"/>
              </a:rPr>
              <a:t>“唯理论”</a:t>
            </a:r>
            <a:r>
              <a:rPr lang="zh-CN" altLang="en-US" dirty="0">
                <a:latin typeface="+mj-ea"/>
                <a:ea typeface="+mj-ea"/>
                <a:sym typeface="+mn-ea"/>
              </a:rPr>
              <a:t>和</a:t>
            </a:r>
            <a:r>
              <a:rPr lang="zh-CN" altLang="en-US" sz="2000" dirty="0">
                <a:solidFill>
                  <a:srgbClr val="014D23"/>
                </a:solidFill>
                <a:latin typeface="+mj-ea"/>
                <a:ea typeface="+mj-ea"/>
                <a:sym typeface="+mn-ea"/>
              </a:rPr>
              <a:t>“经验论”</a:t>
            </a:r>
            <a:r>
              <a:rPr lang="zh-CN" altLang="en-US" dirty="0">
                <a:latin typeface="+mj-ea"/>
                <a:ea typeface="+mj-ea"/>
                <a:sym typeface="+mn-ea"/>
              </a:rPr>
              <a:t>的错误；实践中会导致</a:t>
            </a:r>
            <a:r>
              <a:rPr lang="zh-CN" altLang="en-US" sz="2000" dirty="0">
                <a:solidFill>
                  <a:srgbClr val="014D23"/>
                </a:solidFill>
                <a:latin typeface="+mj-ea"/>
                <a:ea typeface="+mj-ea"/>
                <a:sym typeface="+mn-ea"/>
              </a:rPr>
              <a:t>教条主义</a:t>
            </a:r>
            <a:r>
              <a:rPr lang="zh-CN" altLang="en-US" dirty="0">
                <a:latin typeface="+mj-ea"/>
                <a:ea typeface="+mj-ea"/>
                <a:sym typeface="+mn-ea"/>
              </a:rPr>
              <a:t>和</a:t>
            </a:r>
            <a:r>
              <a:rPr lang="zh-CN" altLang="en-US" sz="2000" dirty="0">
                <a:solidFill>
                  <a:srgbClr val="014D23"/>
                </a:solidFill>
                <a:latin typeface="+mj-ea"/>
                <a:ea typeface="+mj-ea"/>
                <a:sym typeface="+mn-ea"/>
              </a:rPr>
              <a:t>经验主义。</a:t>
            </a:r>
          </a:p>
        </p:txBody>
      </p:sp>
      <p:sp>
        <p:nvSpPr>
          <p:cNvPr id="22534" name="AutoShape 9">
            <a:extLst>
              <a:ext uri="{FF2B5EF4-FFF2-40B4-BE49-F238E27FC236}">
                <a16:creationId xmlns:a16="http://schemas.microsoft.com/office/drawing/2014/main" id="{48F4A366-8438-49D6-99C1-06A8D061F711}"/>
              </a:ext>
            </a:extLst>
          </p:cNvPr>
          <p:cNvSpPr/>
          <p:nvPr/>
        </p:nvSpPr>
        <p:spPr>
          <a:xfrm>
            <a:off x="5648325" y="1528763"/>
            <a:ext cx="3168650" cy="1089025"/>
          </a:xfrm>
          <a:prstGeom prst="cloudCallout">
            <a:avLst>
              <a:gd name="adj1" fmla="val -43750"/>
              <a:gd name="adj2" fmla="val 70000"/>
            </a:avLst>
          </a:prstGeom>
          <a:solidFill>
            <a:schemeClr val="accent4">
              <a:lumMod val="40000"/>
              <a:lumOff val="60000"/>
            </a:schemeClr>
          </a:solidFill>
          <a:ln w="9525">
            <a:noFill/>
          </a:ln>
        </p:spPr>
        <p:txBody>
          <a:bodyPr wrap="none" lIns="90170" tIns="46990" rIns="90170" bIns="46990" anchor="ctr"/>
          <a:lstStyle/>
          <a:p>
            <a:pPr algn="ctr">
              <a:defRPr/>
            </a:pPr>
            <a:r>
              <a:rPr lang="zh-CN" altLang="en-US" sz="2000" dirty="0">
                <a:solidFill>
                  <a:srgbClr val="0377AE"/>
                </a:solidFill>
                <a:latin typeface="+mj-ea"/>
                <a:ea typeface="+mj-ea"/>
                <a:sym typeface="+mn-ea"/>
              </a:rPr>
              <a:t>一张纸，折叠51次</a:t>
            </a:r>
          </a:p>
          <a:p>
            <a:pPr algn="ctr">
              <a:defRPr/>
            </a:pPr>
            <a:r>
              <a:rPr lang="zh-CN" altLang="en-US" sz="2000" dirty="0">
                <a:solidFill>
                  <a:srgbClr val="0377AE"/>
                </a:solidFill>
                <a:latin typeface="+mj-ea"/>
                <a:ea typeface="+mj-ea"/>
                <a:sym typeface="+mn-ea"/>
              </a:rPr>
              <a:t>有多厚？</a:t>
            </a:r>
          </a:p>
        </p:txBody>
      </p:sp>
      <p:sp>
        <p:nvSpPr>
          <p:cNvPr id="10" name="文本框 9">
            <a:extLst>
              <a:ext uri="{FF2B5EF4-FFF2-40B4-BE49-F238E27FC236}">
                <a16:creationId xmlns:a16="http://schemas.microsoft.com/office/drawing/2014/main" id="{66F03AD5-6B20-4430-B591-BCCCD5A2E02D}"/>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sp>
        <p:nvSpPr>
          <p:cNvPr id="21511" name="文本框 2">
            <a:extLst>
              <a:ext uri="{FF2B5EF4-FFF2-40B4-BE49-F238E27FC236}">
                <a16:creationId xmlns:a16="http://schemas.microsoft.com/office/drawing/2014/main" id="{334496AD-F17A-4F61-B0CC-0A07A943327E}"/>
              </a:ext>
            </a:extLst>
          </p:cNvPr>
          <p:cNvSpPr txBox="1">
            <a:spLocks noChangeArrowheads="1"/>
          </p:cNvSpPr>
          <p:nvPr/>
        </p:nvSpPr>
        <p:spPr bwMode="auto">
          <a:xfrm>
            <a:off x="723900" y="2200275"/>
            <a:ext cx="49244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a:solidFill>
                  <a:srgbClr val="014D23"/>
                </a:solidFill>
              </a:rPr>
              <a:t>感性认识和理性认识的辩证关系</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B267302E-886A-4A0F-8722-7AB3A40052EC}"/>
              </a:ext>
            </a:extLst>
          </p:cNvPr>
          <p:cNvSpPr/>
          <p:nvPr/>
        </p:nvSpPr>
        <p:spPr bwMode="auto">
          <a:xfrm>
            <a:off x="479425" y="1219200"/>
            <a:ext cx="346392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第一次飞跃的条件</a:t>
            </a:r>
          </a:p>
        </p:txBody>
      </p:sp>
      <p:sp>
        <p:nvSpPr>
          <p:cNvPr id="22531" name="Text Box 2">
            <a:extLst>
              <a:ext uri="{FF2B5EF4-FFF2-40B4-BE49-F238E27FC236}">
                <a16:creationId xmlns:a16="http://schemas.microsoft.com/office/drawing/2014/main" id="{F7E4D7C0-F693-4F17-8BB5-DBCC64BB6E24}"/>
              </a:ext>
            </a:extLst>
          </p:cNvPr>
          <p:cNvSpPr txBox="1">
            <a:spLocks noChangeArrowheads="1"/>
          </p:cNvSpPr>
          <p:nvPr/>
        </p:nvSpPr>
        <p:spPr bwMode="auto">
          <a:xfrm>
            <a:off x="647700" y="2041525"/>
            <a:ext cx="78486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Clr>
                <a:srgbClr val="FF3300"/>
              </a:buClr>
              <a:buFont typeface="Wingdings" panose="05000000000000000000" pitchFamily="2" charset="2"/>
              <a:buNone/>
            </a:pPr>
            <a:r>
              <a:rPr lang="zh-CN" altLang="en-US" sz="2400" b="1">
                <a:solidFill>
                  <a:srgbClr val="014D23"/>
                </a:solidFill>
                <a:latin typeface="微软雅黑" panose="020B0503020204020204" pitchFamily="34" charset="-122"/>
              </a:rPr>
              <a:t>第一，</a:t>
            </a:r>
            <a:r>
              <a:rPr lang="zh-CN" altLang="en-US" sz="2400">
                <a:latin typeface="微软雅黑" panose="020B0503020204020204" pitchFamily="34" charset="-122"/>
              </a:rPr>
              <a:t>投身实践，深入调查，获取十分丰富和合乎实际的感性材料。</a:t>
            </a:r>
            <a:endParaRPr lang="zh-CN" altLang="en-US" sz="2400">
              <a:solidFill>
                <a:srgbClr val="000066"/>
              </a:solidFill>
              <a:latin typeface="微软雅黑" panose="020B0503020204020204" pitchFamily="34" charset="-122"/>
            </a:endParaRPr>
          </a:p>
          <a:p>
            <a:pPr>
              <a:spcBef>
                <a:spcPct val="50000"/>
              </a:spcBef>
              <a:buClr>
                <a:srgbClr val="FF3300"/>
              </a:buClr>
              <a:buFont typeface="Wingdings" panose="05000000000000000000" pitchFamily="2" charset="2"/>
              <a:buNone/>
            </a:pPr>
            <a:r>
              <a:rPr lang="zh-CN" altLang="en-US" sz="2400" b="1">
                <a:solidFill>
                  <a:srgbClr val="FF0000"/>
                </a:solidFill>
                <a:latin typeface="微软雅黑" panose="020B0503020204020204" pitchFamily="34" charset="-122"/>
              </a:rPr>
              <a:t>         （认识的客观内容）</a:t>
            </a:r>
          </a:p>
          <a:p>
            <a:pPr>
              <a:spcBef>
                <a:spcPct val="50000"/>
              </a:spcBef>
              <a:buClr>
                <a:srgbClr val="FF3300"/>
              </a:buClr>
              <a:buFont typeface="Wingdings" panose="05000000000000000000" pitchFamily="2" charset="2"/>
              <a:buNone/>
            </a:pPr>
            <a:r>
              <a:rPr lang="zh-CN" altLang="en-US" sz="2400" b="1">
                <a:solidFill>
                  <a:srgbClr val="014D23"/>
                </a:solidFill>
                <a:latin typeface="微软雅黑" panose="020B0503020204020204" pitchFamily="34" charset="-122"/>
              </a:rPr>
              <a:t>第二，</a:t>
            </a:r>
            <a:r>
              <a:rPr lang="zh-CN" altLang="en-US" sz="2400">
                <a:latin typeface="微软雅黑" panose="020B0503020204020204" pitchFamily="34" charset="-122"/>
              </a:rPr>
              <a:t>运用科学方法对感性材料进行加工。</a:t>
            </a:r>
          </a:p>
          <a:p>
            <a:pPr>
              <a:spcBef>
                <a:spcPct val="50000"/>
              </a:spcBef>
              <a:buClr>
                <a:srgbClr val="FF3300"/>
              </a:buClr>
              <a:buFont typeface="Wingdings" panose="05000000000000000000" pitchFamily="2" charset="2"/>
              <a:buNone/>
            </a:pPr>
            <a:r>
              <a:rPr lang="zh-CN" altLang="en-US" sz="2400" b="1">
                <a:solidFill>
                  <a:srgbClr val="FF0000"/>
                </a:solidFill>
                <a:latin typeface="微软雅黑" panose="020B0503020204020204" pitchFamily="34" charset="-122"/>
              </a:rPr>
              <a:t>         （认识的主观形式）</a:t>
            </a:r>
            <a:endParaRPr lang="zh-CN" altLang="en-US" sz="2400" b="1">
              <a:solidFill>
                <a:srgbClr val="9900CC"/>
              </a:solidFill>
              <a:latin typeface="微软雅黑" panose="020B0503020204020204" pitchFamily="34" charset="-122"/>
            </a:endParaRPr>
          </a:p>
        </p:txBody>
      </p:sp>
      <p:grpSp>
        <p:nvGrpSpPr>
          <p:cNvPr id="22532" name="组合 1">
            <a:extLst>
              <a:ext uri="{FF2B5EF4-FFF2-40B4-BE49-F238E27FC236}">
                <a16:creationId xmlns:a16="http://schemas.microsoft.com/office/drawing/2014/main" id="{578E376B-547D-44C1-B3DA-0B7320E3784C}"/>
              </a:ext>
            </a:extLst>
          </p:cNvPr>
          <p:cNvGrpSpPr>
            <a:grpSpLocks/>
          </p:cNvGrpSpPr>
          <p:nvPr/>
        </p:nvGrpSpPr>
        <p:grpSpPr bwMode="auto">
          <a:xfrm>
            <a:off x="4926013" y="3205163"/>
            <a:ext cx="3636962" cy="3111500"/>
            <a:chOff x="4926293" y="3429000"/>
            <a:chExt cx="3375025" cy="2887662"/>
          </a:xfrm>
        </p:grpSpPr>
        <p:pic>
          <p:nvPicPr>
            <p:cNvPr id="22534" name="Picture 6" descr="马克思和恩格斯彩色画像">
              <a:extLst>
                <a:ext uri="{FF2B5EF4-FFF2-40B4-BE49-F238E27FC236}">
                  <a16:creationId xmlns:a16="http://schemas.microsoft.com/office/drawing/2014/main" id="{82554E3A-71DF-448B-A3C1-72508CDFA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6293" y="4291012"/>
              <a:ext cx="241935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5" descr="《资本论》封面">
              <a:extLst>
                <a:ext uri="{FF2B5EF4-FFF2-40B4-BE49-F238E27FC236}">
                  <a16:creationId xmlns:a16="http://schemas.microsoft.com/office/drawing/2014/main" id="{604C1B61-312A-45E4-A3B9-FEE92CDB5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51" t="1724" b="6897"/>
            <a:stretch>
              <a:fillRect/>
            </a:stretch>
          </p:blipFill>
          <p:spPr bwMode="auto">
            <a:xfrm>
              <a:off x="7301193" y="3429000"/>
              <a:ext cx="10001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7">
            <a:extLst>
              <a:ext uri="{FF2B5EF4-FFF2-40B4-BE49-F238E27FC236}">
                <a16:creationId xmlns:a16="http://schemas.microsoft.com/office/drawing/2014/main" id="{19DF73A8-2A3B-4B27-8465-CE86CDA8966F}"/>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15">
            <a:extLst>
              <a:ext uri="{FF2B5EF4-FFF2-40B4-BE49-F238E27FC236}">
                <a16:creationId xmlns:a16="http://schemas.microsoft.com/office/drawing/2014/main" id="{D5A08957-A914-4129-9417-F846E460EAAD}"/>
              </a:ext>
            </a:extLst>
          </p:cNvPr>
          <p:cNvSpPr/>
          <p:nvPr/>
        </p:nvSpPr>
        <p:spPr bwMode="auto">
          <a:xfrm>
            <a:off x="479425" y="1219200"/>
            <a:ext cx="296862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从认识到实践</a:t>
            </a:r>
          </a:p>
        </p:txBody>
      </p:sp>
      <p:sp>
        <p:nvSpPr>
          <p:cNvPr id="24579" name="Text Box 2">
            <a:extLst>
              <a:ext uri="{FF2B5EF4-FFF2-40B4-BE49-F238E27FC236}">
                <a16:creationId xmlns:a16="http://schemas.microsoft.com/office/drawing/2014/main" id="{7C02D4DE-B97B-4FA7-BC93-E4DF2375A1BC}"/>
              </a:ext>
            </a:extLst>
          </p:cNvPr>
          <p:cNvSpPr txBox="1"/>
          <p:nvPr/>
        </p:nvSpPr>
        <p:spPr>
          <a:xfrm>
            <a:off x="731838" y="2108200"/>
            <a:ext cx="5573712" cy="403225"/>
          </a:xfrm>
          <a:prstGeom prst="rect">
            <a:avLst/>
          </a:prstGeom>
          <a:solidFill>
            <a:schemeClr val="accent4">
              <a:lumMod val="20000"/>
              <a:lumOff val="80000"/>
            </a:schemeClr>
          </a:solidFill>
          <a:ln w="9525">
            <a:noFill/>
          </a:ln>
        </p:spPr>
        <p:txBody>
          <a:bodyPr lIns="90170" tIns="46990" rIns="90170" bIns="46990">
            <a:spAutoFit/>
          </a:bodyPr>
          <a:lstStyle/>
          <a:p>
            <a:pPr>
              <a:defRPr/>
            </a:pPr>
            <a:r>
              <a:rPr lang="zh-CN" altLang="en-US" sz="2000" dirty="0">
                <a:latin typeface="+mj-ea"/>
                <a:ea typeface="+mj-ea"/>
                <a:sym typeface="+mn-ea"/>
              </a:rPr>
              <a:t>——看是否得到预期的成功   </a:t>
            </a:r>
            <a:r>
              <a:rPr lang="en-US" altLang="zh-CN" sz="2000" dirty="0">
                <a:solidFill>
                  <a:srgbClr val="FF0000"/>
                </a:solidFill>
                <a:latin typeface="+mj-ea"/>
                <a:ea typeface="+mj-ea"/>
                <a:sym typeface="+mn-ea"/>
              </a:rPr>
              <a:t>——</a:t>
            </a:r>
            <a:r>
              <a:rPr lang="zh-CN" altLang="en-US" sz="2000" dirty="0">
                <a:solidFill>
                  <a:srgbClr val="FF0000"/>
                </a:solidFill>
                <a:latin typeface="+mj-ea"/>
                <a:ea typeface="+mj-ea"/>
                <a:sym typeface="+mn-ea"/>
              </a:rPr>
              <a:t>意义更伟大</a:t>
            </a:r>
          </a:p>
        </p:txBody>
      </p:sp>
      <p:grpSp>
        <p:nvGrpSpPr>
          <p:cNvPr id="23556" name="组合 7">
            <a:extLst>
              <a:ext uri="{FF2B5EF4-FFF2-40B4-BE49-F238E27FC236}">
                <a16:creationId xmlns:a16="http://schemas.microsoft.com/office/drawing/2014/main" id="{F57987ED-26EC-487B-907B-746C3169B438}"/>
              </a:ext>
            </a:extLst>
          </p:cNvPr>
          <p:cNvGrpSpPr>
            <a:grpSpLocks/>
          </p:cNvGrpSpPr>
          <p:nvPr/>
        </p:nvGrpSpPr>
        <p:grpSpPr bwMode="auto">
          <a:xfrm>
            <a:off x="6588125" y="1609725"/>
            <a:ext cx="1851025" cy="2368550"/>
            <a:chOff x="0" y="0"/>
            <a:chExt cx="2952750" cy="4032250"/>
          </a:xfrm>
        </p:grpSpPr>
        <p:grpSp>
          <p:nvGrpSpPr>
            <p:cNvPr id="23566" name="Group 2">
              <a:extLst>
                <a:ext uri="{FF2B5EF4-FFF2-40B4-BE49-F238E27FC236}">
                  <a16:creationId xmlns:a16="http://schemas.microsoft.com/office/drawing/2014/main" id="{9E268740-A2AB-4141-9094-F1E5B83F6C97}"/>
                </a:ext>
              </a:extLst>
            </p:cNvPr>
            <p:cNvGrpSpPr>
              <a:grpSpLocks/>
            </p:cNvGrpSpPr>
            <p:nvPr/>
          </p:nvGrpSpPr>
          <p:grpSpPr bwMode="auto">
            <a:xfrm>
              <a:off x="0" y="0"/>
              <a:ext cx="2952750" cy="4032250"/>
              <a:chOff x="0" y="0"/>
              <a:chExt cx="2256" cy="4320"/>
            </a:xfrm>
          </p:grpSpPr>
          <p:pic>
            <p:nvPicPr>
              <p:cNvPr id="23570" name="Picture 3" descr="比萨斜塔实验 副本">
                <a:extLst>
                  <a:ext uri="{FF2B5EF4-FFF2-40B4-BE49-F238E27FC236}">
                    <a16:creationId xmlns:a16="http://schemas.microsoft.com/office/drawing/2014/main" id="{82A2DA74-3F90-4325-ABBD-57A84B245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7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1" name="Rectangle 4">
                <a:extLst>
                  <a:ext uri="{FF2B5EF4-FFF2-40B4-BE49-F238E27FC236}">
                    <a16:creationId xmlns:a16="http://schemas.microsoft.com/office/drawing/2014/main" id="{30C05027-0870-49E4-976E-DF4C8F2FE2AD}"/>
                  </a:ext>
                </a:extLst>
              </p:cNvPr>
              <p:cNvSpPr>
                <a:spLocks noChangeArrowheads="1"/>
              </p:cNvSpPr>
              <p:nvPr/>
            </p:nvSpPr>
            <p:spPr bwMode="auto">
              <a:xfrm>
                <a:off x="1872" y="0"/>
                <a:ext cx="384" cy="4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grpSp>
          <p:nvGrpSpPr>
            <p:cNvPr id="23567" name="Group 10">
              <a:extLst>
                <a:ext uri="{FF2B5EF4-FFF2-40B4-BE49-F238E27FC236}">
                  <a16:creationId xmlns:a16="http://schemas.microsoft.com/office/drawing/2014/main" id="{7BFD60BF-A637-464B-A61B-F36DFFF874F8}"/>
                </a:ext>
              </a:extLst>
            </p:cNvPr>
            <p:cNvGrpSpPr>
              <a:grpSpLocks/>
            </p:cNvGrpSpPr>
            <p:nvPr/>
          </p:nvGrpSpPr>
          <p:grpSpPr bwMode="auto">
            <a:xfrm>
              <a:off x="2089150" y="792163"/>
              <a:ext cx="457200" cy="2736850"/>
              <a:chOff x="0" y="0"/>
              <a:chExt cx="288" cy="3182"/>
            </a:xfrm>
          </p:grpSpPr>
          <p:pic>
            <p:nvPicPr>
              <p:cNvPr id="23568" name="Picture 11" descr="铁球">
                <a:extLst>
                  <a:ext uri="{FF2B5EF4-FFF2-40B4-BE49-F238E27FC236}">
                    <a16:creationId xmlns:a16="http://schemas.microsoft.com/office/drawing/2014/main" id="{B4F35452-F4B4-4ACC-A926-C250BBC0D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889" t="39999" r="39999" b="42223"/>
              <a:stretch>
                <a:fillRect/>
              </a:stretch>
            </p:blipFill>
            <p:spPr bwMode="auto">
              <a:xfrm>
                <a:off x="0" y="2976"/>
                <a:ext cx="288"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9" name="Line 12">
                <a:extLst>
                  <a:ext uri="{FF2B5EF4-FFF2-40B4-BE49-F238E27FC236}">
                    <a16:creationId xmlns:a16="http://schemas.microsoft.com/office/drawing/2014/main" id="{E0522667-C5E1-4578-A2E2-F48E34D4B14A}"/>
                  </a:ext>
                </a:extLst>
              </p:cNvPr>
              <p:cNvSpPr>
                <a:spLocks noChangeShapeType="1"/>
              </p:cNvSpPr>
              <p:nvPr/>
            </p:nvSpPr>
            <p:spPr bwMode="auto">
              <a:xfrm>
                <a:off x="144" y="0"/>
                <a:ext cx="0" cy="2928"/>
              </a:xfrm>
              <a:prstGeom prst="line">
                <a:avLst/>
              </a:prstGeom>
              <a:noFill/>
              <a:ln w="38100">
                <a:solidFill>
                  <a:srgbClr val="014D23"/>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3557" name="组合 2">
            <a:extLst>
              <a:ext uri="{FF2B5EF4-FFF2-40B4-BE49-F238E27FC236}">
                <a16:creationId xmlns:a16="http://schemas.microsoft.com/office/drawing/2014/main" id="{7680B399-4035-4326-9350-36D689BB73B7}"/>
              </a:ext>
            </a:extLst>
          </p:cNvPr>
          <p:cNvGrpSpPr>
            <a:grpSpLocks/>
          </p:cNvGrpSpPr>
          <p:nvPr/>
        </p:nvGrpSpPr>
        <p:grpSpPr bwMode="auto">
          <a:xfrm>
            <a:off x="384175" y="4452938"/>
            <a:ext cx="8375650" cy="1800225"/>
            <a:chOff x="532511" y="4292600"/>
            <a:chExt cx="8376401" cy="1800225"/>
          </a:xfrm>
        </p:grpSpPr>
        <p:pic>
          <p:nvPicPr>
            <p:cNvPr id="23561" name="Picture 4" descr="http://imgcdn.ph.126.net/eAkt7bawor-p7EK3867gmg==/2965620354723475029.jpg">
              <a:extLst>
                <a:ext uri="{FF2B5EF4-FFF2-40B4-BE49-F238E27FC236}">
                  <a16:creationId xmlns:a16="http://schemas.microsoft.com/office/drawing/2014/main" id="{25EA6B72-5401-429E-BD9E-2A87542F7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292600"/>
              <a:ext cx="26003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6" descr="http://img5.poco.cn/mypoco/myphoto/20080404/16/20080404162617_1622340142.jpg">
              <a:extLst>
                <a:ext uri="{FF2B5EF4-FFF2-40B4-BE49-F238E27FC236}">
                  <a16:creationId xmlns:a16="http://schemas.microsoft.com/office/drawing/2014/main" id="{96A5F76F-CBB4-47E5-AF4F-53FFF01FC4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712" y="4365625"/>
              <a:ext cx="287020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8" descr="http://imgtn.baidu.com/it/u=2420726981,2062394739">
              <a:extLst>
                <a:ext uri="{FF2B5EF4-FFF2-40B4-BE49-F238E27FC236}">
                  <a16:creationId xmlns:a16="http://schemas.microsoft.com/office/drawing/2014/main" id="{49EF7582-61F7-4501-AD5A-8BEC45C83F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511" y="4292600"/>
              <a:ext cx="14557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2" name="右箭头 22">
              <a:extLst>
                <a:ext uri="{FF2B5EF4-FFF2-40B4-BE49-F238E27FC236}">
                  <a16:creationId xmlns:a16="http://schemas.microsoft.com/office/drawing/2014/main" id="{CC7128AA-3F27-4115-BB16-998685F90D1A}"/>
                </a:ext>
              </a:extLst>
            </p:cNvPr>
            <p:cNvSpPr/>
            <p:nvPr/>
          </p:nvSpPr>
          <p:spPr>
            <a:xfrm>
              <a:off x="2212237" y="5013325"/>
              <a:ext cx="288951" cy="287337"/>
            </a:xfrm>
            <a:prstGeom prst="rightArrow">
              <a:avLst>
                <a:gd name="adj1" fmla="val 50000"/>
                <a:gd name="adj2" fmla="val 50248"/>
              </a:avLst>
            </a:prstGeom>
            <a:solidFill>
              <a:schemeClr val="accent4">
                <a:lumMod val="60000"/>
                <a:lumOff val="40000"/>
              </a:schemeClr>
            </a:solidFill>
            <a:ln w="12700" cap="flat" cmpd="sng">
              <a:noFill/>
              <a:prstDash val="solid"/>
              <a:miter/>
              <a:headEnd type="none" w="med" len="med"/>
              <a:tailEnd type="none" w="med" len="med"/>
            </a:ln>
          </p:spPr>
          <p:txBody>
            <a:bodyPr anchor="ctr"/>
            <a:lstStyle/>
            <a:p>
              <a:pPr algn="ctr">
                <a:defRPr/>
              </a:pPr>
              <a:endParaRPr lang="zh-CN" altLang="en-US" dirty="0">
                <a:ea typeface="宋体" panose="02010600030101010101" pitchFamily="2" charset="-122"/>
              </a:endParaRPr>
            </a:p>
          </p:txBody>
        </p:sp>
        <p:sp>
          <p:nvSpPr>
            <p:cNvPr id="24593" name="右箭头 23">
              <a:extLst>
                <a:ext uri="{FF2B5EF4-FFF2-40B4-BE49-F238E27FC236}">
                  <a16:creationId xmlns:a16="http://schemas.microsoft.com/office/drawing/2014/main" id="{DF8A4480-8380-4518-A5E4-73E76160DC9E}"/>
                </a:ext>
              </a:extLst>
            </p:cNvPr>
            <p:cNvSpPr/>
            <p:nvPr/>
          </p:nvSpPr>
          <p:spPr>
            <a:xfrm>
              <a:off x="5525647" y="5013325"/>
              <a:ext cx="288951" cy="287337"/>
            </a:xfrm>
            <a:prstGeom prst="rightArrow">
              <a:avLst>
                <a:gd name="adj1" fmla="val 50000"/>
                <a:gd name="adj2" fmla="val 50248"/>
              </a:avLst>
            </a:prstGeom>
            <a:solidFill>
              <a:schemeClr val="accent4">
                <a:lumMod val="60000"/>
                <a:lumOff val="40000"/>
              </a:schemeClr>
            </a:solidFill>
            <a:ln w="12700" cap="flat" cmpd="sng">
              <a:noFill/>
              <a:prstDash val="solid"/>
              <a:miter/>
              <a:headEnd type="none" w="med" len="med"/>
              <a:tailEnd type="none" w="med" len="med"/>
            </a:ln>
          </p:spPr>
          <p:txBody>
            <a:bodyPr anchor="ctr"/>
            <a:lstStyle/>
            <a:p>
              <a:pPr algn="ctr">
                <a:defRPr/>
              </a:pPr>
              <a:endParaRPr lang="zh-CN" altLang="en-US" dirty="0">
                <a:ea typeface="宋体" panose="02010600030101010101" pitchFamily="2" charset="-122"/>
              </a:endParaRPr>
            </a:p>
          </p:txBody>
        </p:sp>
      </p:grpSp>
      <p:sp>
        <p:nvSpPr>
          <p:cNvPr id="20" name="文本框 19">
            <a:extLst>
              <a:ext uri="{FF2B5EF4-FFF2-40B4-BE49-F238E27FC236}">
                <a16:creationId xmlns:a16="http://schemas.microsoft.com/office/drawing/2014/main" id="{D5DDD0BE-2890-4FC2-A35B-7E4B4B35AB0F}"/>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sp>
        <p:nvSpPr>
          <p:cNvPr id="23559" name="文本框 1">
            <a:extLst>
              <a:ext uri="{FF2B5EF4-FFF2-40B4-BE49-F238E27FC236}">
                <a16:creationId xmlns:a16="http://schemas.microsoft.com/office/drawing/2014/main" id="{0F76121B-A644-4484-8D87-F900946475C2}"/>
              </a:ext>
            </a:extLst>
          </p:cNvPr>
          <p:cNvSpPr txBox="1">
            <a:spLocks noChangeArrowheads="1"/>
          </p:cNvSpPr>
          <p:nvPr/>
        </p:nvSpPr>
        <p:spPr bwMode="auto">
          <a:xfrm>
            <a:off x="592138" y="2641600"/>
            <a:ext cx="5853112"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a:solidFill>
                  <a:srgbClr val="014D23"/>
                </a:solidFill>
              </a:rPr>
              <a:t>第一，</a:t>
            </a:r>
            <a:r>
              <a:rPr lang="zh-CN" altLang="en-US" sz="2400"/>
              <a:t>认识世界的目的是为了改造世界。 </a:t>
            </a:r>
          </a:p>
        </p:txBody>
      </p:sp>
      <p:sp>
        <p:nvSpPr>
          <p:cNvPr id="23560" name="文本框 22">
            <a:extLst>
              <a:ext uri="{FF2B5EF4-FFF2-40B4-BE49-F238E27FC236}">
                <a16:creationId xmlns:a16="http://schemas.microsoft.com/office/drawing/2014/main" id="{481B51FF-B620-424B-BB9C-79510FFFBD08}"/>
              </a:ext>
            </a:extLst>
          </p:cNvPr>
          <p:cNvSpPr txBox="1">
            <a:spLocks noChangeArrowheads="1"/>
          </p:cNvSpPr>
          <p:nvPr/>
        </p:nvSpPr>
        <p:spPr bwMode="auto">
          <a:xfrm>
            <a:off x="592138" y="3325813"/>
            <a:ext cx="58531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a:solidFill>
                  <a:srgbClr val="014D23"/>
                </a:solidFill>
              </a:rPr>
              <a:t>第二，</a:t>
            </a:r>
            <a:r>
              <a:rPr lang="zh-CN" altLang="en-US" sz="2400"/>
              <a:t>认识的真理性只有在实践中才能得到检验和发展。    </a:t>
            </a: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9E611F36-88A6-404C-92C0-250A81E4B226}"/>
              </a:ext>
            </a:extLst>
          </p:cNvPr>
          <p:cNvSpPr/>
          <p:nvPr/>
        </p:nvSpPr>
        <p:spPr bwMode="auto">
          <a:xfrm>
            <a:off x="515938" y="1219200"/>
            <a:ext cx="30892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第二次飞跃的条件</a:t>
            </a:r>
          </a:p>
        </p:txBody>
      </p:sp>
      <p:pic>
        <p:nvPicPr>
          <p:cNvPr id="24579" name="Picture 3" descr="NO_3260">
            <a:extLst>
              <a:ext uri="{FF2B5EF4-FFF2-40B4-BE49-F238E27FC236}">
                <a16:creationId xmlns:a16="http://schemas.microsoft.com/office/drawing/2014/main" id="{45C54DE0-CA76-414B-A201-5E713AA44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3" y="3987800"/>
            <a:ext cx="2411412"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AutoShape 4" descr="http://t3.baidu.com/it/u=227205584,2789910297&amp;fm=21&amp;gp=0.jpg">
            <a:extLst>
              <a:ext uri="{FF2B5EF4-FFF2-40B4-BE49-F238E27FC236}">
                <a16:creationId xmlns:a16="http://schemas.microsoft.com/office/drawing/2014/main" id="{6369AF48-9596-4F45-8887-EB7869E93BC3}"/>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pic>
        <p:nvPicPr>
          <p:cNvPr id="24581" name="Picture 6" descr="http://bbs.home.news.cn/upfiles/036720C8.002C">
            <a:extLst>
              <a:ext uri="{FF2B5EF4-FFF2-40B4-BE49-F238E27FC236}">
                <a16:creationId xmlns:a16="http://schemas.microsoft.com/office/drawing/2014/main" id="{34FEACA2-61B0-4E63-9A17-79AAF88D8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3987800"/>
            <a:ext cx="305911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081DAF23-C1A3-4C9C-BCD1-856F8FD547B8}"/>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sp>
        <p:nvSpPr>
          <p:cNvPr id="24583" name="文本框 1">
            <a:extLst>
              <a:ext uri="{FF2B5EF4-FFF2-40B4-BE49-F238E27FC236}">
                <a16:creationId xmlns:a16="http://schemas.microsoft.com/office/drawing/2014/main" id="{2F0DB19F-B5FE-43B0-B8BA-C54D760C2C51}"/>
              </a:ext>
            </a:extLst>
          </p:cNvPr>
          <p:cNvSpPr txBox="1">
            <a:spLocks noChangeArrowheads="1"/>
          </p:cNvSpPr>
          <p:nvPr/>
        </p:nvSpPr>
        <p:spPr bwMode="auto">
          <a:xfrm>
            <a:off x="1463675" y="2082800"/>
            <a:ext cx="62166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① 坚持一般理论和具体实践相结合的原则。</a:t>
            </a:r>
          </a:p>
          <a:p>
            <a:pPr algn="just">
              <a:lnSpc>
                <a:spcPct val="120000"/>
              </a:lnSpc>
              <a:spcBef>
                <a:spcPts val="1400"/>
              </a:spcBef>
              <a:buFont typeface="Arial" panose="020B0604020202020204" pitchFamily="34" charset="0"/>
              <a:buNone/>
            </a:pPr>
            <a:r>
              <a:rPr lang="zh-CN" altLang="en-US" sz="2400"/>
              <a:t>② 需要一定的中介环节：方案、手段。</a:t>
            </a:r>
          </a:p>
          <a:p>
            <a:pPr algn="just">
              <a:lnSpc>
                <a:spcPct val="120000"/>
              </a:lnSpc>
              <a:spcBef>
                <a:spcPts val="1400"/>
              </a:spcBef>
              <a:buFont typeface="Arial" panose="020B0604020202020204" pitchFamily="34" charset="0"/>
              <a:buNone/>
            </a:pPr>
            <a:r>
              <a:rPr lang="zh-CN" altLang="en-US" sz="2400"/>
              <a:t>③ 理论必须为群众所接受和掌握。</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2A106C44-CB3C-4325-A25D-CC0C836ADBD7}"/>
              </a:ext>
            </a:extLst>
          </p:cNvPr>
          <p:cNvSpPr/>
          <p:nvPr/>
        </p:nvSpPr>
        <p:spPr bwMode="auto">
          <a:xfrm>
            <a:off x="515938" y="1343025"/>
            <a:ext cx="27209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大流漂移假说</a:t>
            </a:r>
          </a:p>
        </p:txBody>
      </p:sp>
      <p:pic>
        <p:nvPicPr>
          <p:cNvPr id="25603" name="Picture 8" descr="C:\Documents and Settings\liufeng\Local Settings\Temporary Internet Files\Content.IE5\RAPO8M2K\MP900382702[1].jpg">
            <a:extLst>
              <a:ext uri="{FF2B5EF4-FFF2-40B4-BE49-F238E27FC236}">
                <a16:creationId xmlns:a16="http://schemas.microsoft.com/office/drawing/2014/main" id="{14C8E8A8-DB21-43C3-B5FD-C45430330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725" y="3159125"/>
            <a:ext cx="22320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AutoShape 4" descr="http://t3.baidu.com/it/u=227205584,2789910297&amp;fm=21&amp;gp=0.jpg">
            <a:extLst>
              <a:ext uri="{FF2B5EF4-FFF2-40B4-BE49-F238E27FC236}">
                <a16:creationId xmlns:a16="http://schemas.microsoft.com/office/drawing/2014/main" id="{C44F66FA-D46B-4411-9BFB-D610BE3B7156}"/>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1" name="文本框 10">
            <a:extLst>
              <a:ext uri="{FF2B5EF4-FFF2-40B4-BE49-F238E27FC236}">
                <a16:creationId xmlns:a16="http://schemas.microsoft.com/office/drawing/2014/main" id="{7E8D0CCD-F1FF-4CCF-A2D4-30D395109211}"/>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三、认识的本质与过程</a:t>
            </a:r>
          </a:p>
        </p:txBody>
      </p:sp>
      <p:grpSp>
        <p:nvGrpSpPr>
          <p:cNvPr id="25606" name="组合 1">
            <a:extLst>
              <a:ext uri="{FF2B5EF4-FFF2-40B4-BE49-F238E27FC236}">
                <a16:creationId xmlns:a16="http://schemas.microsoft.com/office/drawing/2014/main" id="{5260BB3B-BABB-4FA0-92AF-A4E4199666DB}"/>
              </a:ext>
            </a:extLst>
          </p:cNvPr>
          <p:cNvGrpSpPr>
            <a:grpSpLocks/>
          </p:cNvGrpSpPr>
          <p:nvPr/>
        </p:nvGrpSpPr>
        <p:grpSpPr bwMode="auto">
          <a:xfrm>
            <a:off x="260350" y="2292350"/>
            <a:ext cx="7445375" cy="3873500"/>
            <a:chOff x="515284" y="2143125"/>
            <a:chExt cx="7445376" cy="3872727"/>
          </a:xfrm>
        </p:grpSpPr>
        <p:sp>
          <p:nvSpPr>
            <p:cNvPr id="25608" name="Text Box 7">
              <a:extLst>
                <a:ext uri="{FF2B5EF4-FFF2-40B4-BE49-F238E27FC236}">
                  <a16:creationId xmlns:a16="http://schemas.microsoft.com/office/drawing/2014/main" id="{395A1A4B-50D6-4A79-AEA1-90526438CD55}"/>
                </a:ext>
              </a:extLst>
            </p:cNvPr>
            <p:cNvSpPr txBox="1">
              <a:spLocks noChangeArrowheads="1"/>
            </p:cNvSpPr>
            <p:nvPr/>
          </p:nvSpPr>
          <p:spPr bwMode="auto">
            <a:xfrm>
              <a:off x="515284" y="2143125"/>
              <a:ext cx="7445376" cy="3872727"/>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5000"/>
                </a:lnSpc>
                <a:spcBef>
                  <a:spcPct val="40000"/>
                </a:spcBef>
                <a:defRPr/>
              </a:pPr>
              <a:r>
                <a:rPr lang="zh-CN" altLang="en-US" sz="2400" dirty="0">
                  <a:latin typeface="+mj-ea"/>
                  <a:ea typeface="+mj-ea"/>
                  <a:sym typeface="+mn-ea"/>
                </a:rPr>
                <a:t>1910年，德国</a:t>
              </a:r>
              <a:r>
                <a:rPr lang="zh-CN" altLang="en-US" sz="2400" b="1" dirty="0">
                  <a:solidFill>
                    <a:srgbClr val="C00000"/>
                  </a:solidFill>
                  <a:latin typeface="+mj-ea"/>
                  <a:ea typeface="+mj-ea"/>
                  <a:sym typeface="+mn-ea"/>
                </a:rPr>
                <a:t>魏格纳</a:t>
              </a:r>
              <a:r>
                <a:rPr lang="zh-CN" altLang="en-US" sz="2400" dirty="0">
                  <a:latin typeface="+mj-ea"/>
                  <a:ea typeface="+mj-ea"/>
                  <a:sym typeface="+mn-ea"/>
                </a:rPr>
                <a:t>翻阅世界地图，发现大西洋两岸轮廓线的吻合性，产生了大陆漂移的（理论）猜想。</a:t>
              </a:r>
              <a:r>
                <a:rPr lang="zh-CN" altLang="en-US" sz="2400" dirty="0">
                  <a:solidFill>
                    <a:srgbClr val="000000"/>
                  </a:solidFill>
                  <a:latin typeface="+mj-ea"/>
                  <a:ea typeface="+mj-ea"/>
                  <a:sym typeface="+mn-ea"/>
                </a:rPr>
                <a:t>               </a:t>
              </a:r>
              <a:endParaRPr lang="en-US" altLang="zh-CN" sz="2400" dirty="0">
                <a:solidFill>
                  <a:srgbClr val="000000"/>
                </a:solidFill>
                <a:latin typeface="+mj-ea"/>
                <a:ea typeface="+mj-ea"/>
                <a:sym typeface="+mn-ea"/>
              </a:endParaRPr>
            </a:p>
            <a:p>
              <a:pPr algn="just">
                <a:lnSpc>
                  <a:spcPct val="125000"/>
                </a:lnSpc>
                <a:spcBef>
                  <a:spcPct val="40000"/>
                </a:spcBef>
                <a:defRPr/>
              </a:pPr>
              <a:r>
                <a:rPr lang="zh-CN" altLang="en-US" sz="2400" b="1" dirty="0">
                  <a:solidFill>
                    <a:srgbClr val="014D23"/>
                  </a:solidFill>
                  <a:latin typeface="+mj-ea"/>
                  <a:ea typeface="+mj-ea"/>
                  <a:sym typeface="Arial" panose="020B0604020202020204" pitchFamily="34" charset="0"/>
                </a:rPr>
                <a:t>      感性直觉         理论猜想</a:t>
              </a:r>
            </a:p>
            <a:p>
              <a:pPr algn="just">
                <a:lnSpc>
                  <a:spcPct val="125000"/>
                </a:lnSpc>
                <a:spcBef>
                  <a:spcPct val="40000"/>
                </a:spcBef>
                <a:defRPr/>
              </a:pPr>
              <a:r>
                <a:rPr lang="zh-CN" altLang="en-US" sz="2400" dirty="0">
                  <a:latin typeface="+mj-ea"/>
                  <a:ea typeface="+mj-ea"/>
                  <a:sym typeface="Arial" panose="020B0604020202020204" pitchFamily="34" charset="0"/>
                </a:rPr>
                <a:t>20世</a:t>
              </a:r>
              <a:r>
                <a:rPr lang="zh-CN" altLang="en-US" sz="2400" dirty="0">
                  <a:latin typeface="+mj-ea"/>
                  <a:ea typeface="+mj-ea"/>
                  <a:sym typeface="+mn-ea"/>
                </a:rPr>
                <a:t>纪50年代，古地磁学新发现和地球</a:t>
              </a:r>
              <a:endParaRPr lang="en-US" altLang="zh-CN" sz="2400" dirty="0">
                <a:latin typeface="+mj-ea"/>
                <a:ea typeface="+mj-ea"/>
                <a:sym typeface="+mn-ea"/>
              </a:endParaRPr>
            </a:p>
            <a:p>
              <a:pPr algn="just">
                <a:lnSpc>
                  <a:spcPct val="125000"/>
                </a:lnSpc>
                <a:spcBef>
                  <a:spcPct val="40000"/>
                </a:spcBef>
                <a:defRPr/>
              </a:pPr>
              <a:r>
                <a:rPr lang="zh-CN" altLang="en-US" sz="2400" dirty="0">
                  <a:latin typeface="+mj-ea"/>
                  <a:ea typeface="+mj-ea"/>
                  <a:sym typeface="+mn-ea"/>
                </a:rPr>
                <a:t>物理勘测技术的广泛应用，有了支持大陆漂移说的新证据，大陆漂移假说重新活跃起来。</a:t>
              </a:r>
            </a:p>
            <a:p>
              <a:pPr algn="just">
                <a:lnSpc>
                  <a:spcPct val="125000"/>
                </a:lnSpc>
                <a:spcBef>
                  <a:spcPct val="40000"/>
                </a:spcBef>
                <a:defRPr/>
              </a:pPr>
              <a:r>
                <a:rPr lang="zh-CN" altLang="en-US" sz="2400" b="1" dirty="0">
                  <a:solidFill>
                    <a:srgbClr val="014D23"/>
                  </a:solidFill>
                  <a:latin typeface="+mj-ea"/>
                  <a:ea typeface="+mj-ea"/>
                  <a:sym typeface="+mn-ea"/>
                </a:rPr>
                <a:t>     理论指导实践         新经验        巩固发展理论</a:t>
              </a:r>
            </a:p>
          </p:txBody>
        </p:sp>
        <p:sp>
          <p:nvSpPr>
            <p:cNvPr id="14" name="右箭头 60">
              <a:extLst>
                <a:ext uri="{FF2B5EF4-FFF2-40B4-BE49-F238E27FC236}">
                  <a16:creationId xmlns:a16="http://schemas.microsoft.com/office/drawing/2014/main" id="{E5D8CC21-5089-4D94-8C24-1BE0E761DA06}"/>
                </a:ext>
              </a:extLst>
            </p:cNvPr>
            <p:cNvSpPr/>
            <p:nvPr/>
          </p:nvSpPr>
          <p:spPr bwMode="auto">
            <a:xfrm>
              <a:off x="2655234" y="3317641"/>
              <a:ext cx="285750" cy="298390"/>
            </a:xfrm>
            <a:prstGeom prst="rightArrow">
              <a:avLst/>
            </a:prstGeom>
            <a:solidFill>
              <a:srgbClr val="FFC000"/>
            </a:solidFill>
            <a:ln w="9525"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zh-CN" altLang="en-US"/>
            </a:p>
          </p:txBody>
        </p:sp>
        <p:sp>
          <p:nvSpPr>
            <p:cNvPr id="15" name="右箭头 60">
              <a:extLst>
                <a:ext uri="{FF2B5EF4-FFF2-40B4-BE49-F238E27FC236}">
                  <a16:creationId xmlns:a16="http://schemas.microsoft.com/office/drawing/2014/main" id="{53ED2DEF-4C06-4DEB-BB6D-C1975619B2B1}"/>
                </a:ext>
              </a:extLst>
            </p:cNvPr>
            <p:cNvSpPr/>
            <p:nvPr/>
          </p:nvSpPr>
          <p:spPr bwMode="auto">
            <a:xfrm>
              <a:off x="3082272" y="5646039"/>
              <a:ext cx="285750" cy="298390"/>
            </a:xfrm>
            <a:prstGeom prst="rightArrow">
              <a:avLst/>
            </a:prstGeom>
            <a:solidFill>
              <a:srgbClr val="FFC000"/>
            </a:solidFill>
            <a:ln w="9525"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zh-CN" altLang="en-US"/>
            </a:p>
          </p:txBody>
        </p:sp>
        <p:sp>
          <p:nvSpPr>
            <p:cNvPr id="16" name="右箭头 60">
              <a:extLst>
                <a:ext uri="{FF2B5EF4-FFF2-40B4-BE49-F238E27FC236}">
                  <a16:creationId xmlns:a16="http://schemas.microsoft.com/office/drawing/2014/main" id="{B76BA52A-42F1-4D18-89C0-6D4045F5B477}"/>
                </a:ext>
              </a:extLst>
            </p:cNvPr>
            <p:cNvSpPr/>
            <p:nvPr/>
          </p:nvSpPr>
          <p:spPr bwMode="auto">
            <a:xfrm>
              <a:off x="4809473" y="5639690"/>
              <a:ext cx="287337" cy="299977"/>
            </a:xfrm>
            <a:prstGeom prst="rightArrow">
              <a:avLst/>
            </a:prstGeom>
            <a:solidFill>
              <a:srgbClr val="FFC000"/>
            </a:solidFill>
            <a:ln w="9525"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zh-CN" altLang="en-US"/>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图片 3">
            <a:extLst>
              <a:ext uri="{FF2B5EF4-FFF2-40B4-BE49-F238E27FC236}">
                <a16:creationId xmlns:a16="http://schemas.microsoft.com/office/drawing/2014/main" id="{284474B8-21DD-4443-AEF8-7D3507A30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9363"/>
            <a:ext cx="9144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hlinkClick r:id="rId3" action="ppaction://hlinksldjump"/>
            <a:extLst>
              <a:ext uri="{FF2B5EF4-FFF2-40B4-BE49-F238E27FC236}">
                <a16:creationId xmlns:a16="http://schemas.microsoft.com/office/drawing/2014/main" id="{3D5F3C3C-0C6E-43C8-B62C-A06B09872755}"/>
              </a:ext>
            </a:extLst>
          </p:cNvPr>
          <p:cNvSpPr txBox="1"/>
          <p:nvPr/>
        </p:nvSpPr>
        <p:spPr>
          <a:xfrm>
            <a:off x="5113523" y="1674831"/>
            <a:ext cx="3138744" cy="461665"/>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实践与认识 </a:t>
            </a:r>
          </a:p>
        </p:txBody>
      </p:sp>
      <p:sp>
        <p:nvSpPr>
          <p:cNvPr id="16" name="文本框 15">
            <a:hlinkClick r:id="rId4" action="ppaction://hlinksldjump"/>
            <a:extLst>
              <a:ext uri="{FF2B5EF4-FFF2-40B4-BE49-F238E27FC236}">
                <a16:creationId xmlns:a16="http://schemas.microsoft.com/office/drawing/2014/main" id="{705FC553-85E2-419D-A5BD-8999F8C88ED8}"/>
              </a:ext>
            </a:extLst>
          </p:cNvPr>
          <p:cNvSpPr txBox="1"/>
          <p:nvPr/>
        </p:nvSpPr>
        <p:spPr>
          <a:xfrm>
            <a:off x="5113523" y="3558530"/>
            <a:ext cx="3223654" cy="461665"/>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真理与价值</a:t>
            </a:r>
          </a:p>
        </p:txBody>
      </p:sp>
      <p:sp>
        <p:nvSpPr>
          <p:cNvPr id="19" name="文本框 18">
            <a:extLst>
              <a:ext uri="{FF2B5EF4-FFF2-40B4-BE49-F238E27FC236}">
                <a16:creationId xmlns:a16="http://schemas.microsoft.com/office/drawing/2014/main" id="{853E9956-1E17-43E3-B91C-22027A1E95D0}"/>
              </a:ext>
            </a:extLst>
          </p:cNvPr>
          <p:cNvSpPr txBox="1"/>
          <p:nvPr/>
        </p:nvSpPr>
        <p:spPr>
          <a:xfrm>
            <a:off x="1554768" y="2867121"/>
            <a:ext cx="3475817" cy="83099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4800" b="1" dirty="0">
                <a:solidFill>
                  <a:schemeClr val="tx1">
                    <a:lumMod val="75000"/>
                    <a:lumOff val="25000"/>
                  </a:schemeClr>
                </a:solidFill>
                <a:latin typeface="+mn-ea"/>
                <a:ea typeface="+mn-ea"/>
                <a:cs typeface="经典综艺体简" pitchFamily="49" charset="-122"/>
                <a:sym typeface="+mn-ea"/>
              </a:rPr>
              <a:t>目录</a:t>
            </a:r>
          </a:p>
        </p:txBody>
      </p:sp>
      <p:sp>
        <p:nvSpPr>
          <p:cNvPr id="20" name="文本框 19">
            <a:hlinkClick r:id="rId3" action="ppaction://hlinksldjump"/>
            <a:extLst>
              <a:ext uri="{FF2B5EF4-FFF2-40B4-BE49-F238E27FC236}">
                <a16:creationId xmlns:a16="http://schemas.microsoft.com/office/drawing/2014/main" id="{FFACD797-DD76-4C9E-B4DD-F398E38E1995}"/>
              </a:ext>
            </a:extLst>
          </p:cNvPr>
          <p:cNvSpPr txBox="1"/>
          <p:nvPr/>
        </p:nvSpPr>
        <p:spPr>
          <a:xfrm>
            <a:off x="3974416" y="1674831"/>
            <a:ext cx="1694546" cy="46166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2400" b="1" dirty="0">
                <a:solidFill>
                  <a:srgbClr val="014D23"/>
                </a:solidFill>
                <a:latin typeface="+mn-ea"/>
                <a:ea typeface="+mn-ea"/>
                <a:sym typeface="+mn-ea"/>
              </a:rPr>
              <a:t>第一节</a:t>
            </a:r>
          </a:p>
        </p:txBody>
      </p:sp>
      <p:sp>
        <p:nvSpPr>
          <p:cNvPr id="22" name="文本框 21">
            <a:hlinkClick r:id="rId4" action="ppaction://hlinksldjump"/>
            <a:extLst>
              <a:ext uri="{FF2B5EF4-FFF2-40B4-BE49-F238E27FC236}">
                <a16:creationId xmlns:a16="http://schemas.microsoft.com/office/drawing/2014/main" id="{F44F20B7-D2E7-42F9-AF1F-22D45A18FBEF}"/>
              </a:ext>
            </a:extLst>
          </p:cNvPr>
          <p:cNvSpPr txBox="1"/>
          <p:nvPr/>
        </p:nvSpPr>
        <p:spPr>
          <a:xfrm>
            <a:off x="3974417" y="3535446"/>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第二节</a:t>
            </a:r>
          </a:p>
        </p:txBody>
      </p:sp>
      <p:pic>
        <p:nvPicPr>
          <p:cNvPr id="3079" name="图片 8">
            <a:extLst>
              <a:ext uri="{FF2B5EF4-FFF2-40B4-BE49-F238E27FC236}">
                <a16:creationId xmlns:a16="http://schemas.microsoft.com/office/drawing/2014/main" id="{56D4945E-7A9F-4273-A624-3B7793D35E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475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hlinkClick r:id="rId6" action="ppaction://hlinksldjump"/>
            <a:extLst>
              <a:ext uri="{FF2B5EF4-FFF2-40B4-BE49-F238E27FC236}">
                <a16:creationId xmlns:a16="http://schemas.microsoft.com/office/drawing/2014/main" id="{990EF142-415C-4E90-B2DF-BDB999F17C79}"/>
              </a:ext>
            </a:extLst>
          </p:cNvPr>
          <p:cNvSpPr txBox="1"/>
          <p:nvPr/>
        </p:nvSpPr>
        <p:spPr>
          <a:xfrm>
            <a:off x="5113523" y="5393820"/>
            <a:ext cx="3223654" cy="461665"/>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认识世界和改造世界</a:t>
            </a:r>
          </a:p>
        </p:txBody>
      </p:sp>
      <p:sp>
        <p:nvSpPr>
          <p:cNvPr id="12" name="文本框 11">
            <a:hlinkClick r:id="rId6" action="ppaction://hlinksldjump"/>
            <a:extLst>
              <a:ext uri="{FF2B5EF4-FFF2-40B4-BE49-F238E27FC236}">
                <a16:creationId xmlns:a16="http://schemas.microsoft.com/office/drawing/2014/main" id="{0FB7C473-5595-4DCC-9825-8ACEC429878E}"/>
              </a:ext>
            </a:extLst>
          </p:cNvPr>
          <p:cNvSpPr txBox="1"/>
          <p:nvPr/>
        </p:nvSpPr>
        <p:spPr>
          <a:xfrm>
            <a:off x="3974417" y="5396062"/>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第三节</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additive="base">
                                        <p:cTn id="7" dur="500" fill="hold"/>
                                        <p:tgtEl>
                                          <p:spTgt spid="3079"/>
                                        </p:tgtEl>
                                        <p:attrNameLst>
                                          <p:attrName>ppt_x</p:attrName>
                                        </p:attrNameLst>
                                      </p:cBhvr>
                                      <p:tavLst>
                                        <p:tav tm="0">
                                          <p:val>
                                            <p:strVal val="0-#ppt_w/2"/>
                                          </p:val>
                                        </p:tav>
                                        <p:tav tm="100000">
                                          <p:val>
                                            <p:strVal val="#ppt_x"/>
                                          </p:val>
                                        </p:tav>
                                      </p:tavLst>
                                    </p:anim>
                                    <p:anim calcmode="lin" valueType="num">
                                      <p:cBhvr additive="base">
                                        <p:cTn id="8" dur="500" fill="hold"/>
                                        <p:tgtEl>
                                          <p:spTgt spid="307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par>
                          <p:cTn id="13" fill="hold" nodeType="afterGroup">
                            <p:stCondLst>
                              <p:cond delay="1000"/>
                            </p:stCondLst>
                            <p:childTnLst>
                              <p:par>
                                <p:cTn id="14" presetID="1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right)">
                                      <p:cBhvr>
                                        <p:cTn id="17" dur="500"/>
                                        <p:tgtEl>
                                          <p:spTgt spid="20"/>
                                        </p:tgtEl>
                                      </p:cBhvr>
                                    </p:animEffect>
                                  </p:childTnLst>
                                </p:cTn>
                              </p:par>
                            </p:childTnLst>
                          </p:cTn>
                        </p:par>
                        <p:par>
                          <p:cTn id="18" fill="hold" nodeType="afterGroup">
                            <p:stCondLst>
                              <p:cond delay="1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nodeType="afterGroup">
                            <p:stCondLst>
                              <p:cond delay="2000"/>
                            </p:stCondLst>
                            <p:childTnLst>
                              <p:par>
                                <p:cTn id="23" presetID="1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nodeType="afterGroup">
                            <p:stCondLst>
                              <p:cond delay="250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nodeType="afterGroup">
                            <p:stCondLst>
                              <p:cond delay="3000"/>
                            </p:stCondLst>
                            <p:childTnLst>
                              <p:par>
                                <p:cTn id="32" presetID="1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nodeType="afterGroup">
                            <p:stCondLst>
                              <p:cond delay="35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A6743AAD-51FE-447C-86EA-661C0273B5CC}"/>
              </a:ext>
            </a:extLst>
          </p:cNvPr>
          <p:cNvSpPr/>
          <p:nvPr/>
        </p:nvSpPr>
        <p:spPr bwMode="auto">
          <a:xfrm>
            <a:off x="515938" y="1428750"/>
            <a:ext cx="334486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认识发展的总过程</a:t>
            </a:r>
          </a:p>
        </p:txBody>
      </p:sp>
      <p:sp>
        <p:nvSpPr>
          <p:cNvPr id="8" name="文本框 7">
            <a:extLst>
              <a:ext uri="{FF2B5EF4-FFF2-40B4-BE49-F238E27FC236}">
                <a16:creationId xmlns:a16="http://schemas.microsoft.com/office/drawing/2014/main" id="{92B55845-6490-417A-9F24-C0226E4DAE40}"/>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四、实践与认识的辩证运动及其规律</a:t>
            </a:r>
          </a:p>
        </p:txBody>
      </p:sp>
      <p:sp>
        <p:nvSpPr>
          <p:cNvPr id="26628" name="AutoShape 4" descr="http://t3.baidu.com/it/u=227205584,2789910297&amp;fm=21&amp;gp=0.jpg">
            <a:extLst>
              <a:ext uri="{FF2B5EF4-FFF2-40B4-BE49-F238E27FC236}">
                <a16:creationId xmlns:a16="http://schemas.microsoft.com/office/drawing/2014/main" id="{A786D442-CEF9-42D6-89D8-EA04AE971FEC}"/>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26632" name="矩形 14">
            <a:extLst>
              <a:ext uri="{FF2B5EF4-FFF2-40B4-BE49-F238E27FC236}">
                <a16:creationId xmlns:a16="http://schemas.microsoft.com/office/drawing/2014/main" id="{91EF6003-43DB-4AED-8632-BBC0E6899DDE}"/>
              </a:ext>
            </a:extLst>
          </p:cNvPr>
          <p:cNvSpPr>
            <a:spLocks noChangeArrowheads="1"/>
          </p:cNvSpPr>
          <p:nvPr/>
        </p:nvSpPr>
        <p:spPr bwMode="auto">
          <a:xfrm>
            <a:off x="896938" y="2538413"/>
            <a:ext cx="4470400" cy="3197225"/>
          </a:xfrm>
          <a:prstGeom prst="rect">
            <a:avLst/>
          </a:prstGeom>
          <a:noFill/>
          <a:ln w="19050">
            <a:solidFill>
              <a:srgbClr val="014D23"/>
            </a:solidFill>
            <a:prstDash val="sysDot"/>
            <a:miter lim="800000"/>
          </a:ln>
        </p:spPr>
        <p:txBody>
          <a:bodyPr lIns="251968" tIns="179959" rIns="251968" bIns="179959">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defRPr/>
            </a:pPr>
            <a:r>
              <a:rPr lang="zh-CN" altLang="en-US" sz="2400" dirty="0">
                <a:latin typeface="+mj-ea"/>
                <a:ea typeface="+mj-ea"/>
                <a:sym typeface="楷体" panose="02010609060101010101" pitchFamily="49" charset="-122"/>
              </a:rPr>
              <a:t>“实践、认识、再实践、再认识，这种形式，循环往复以至无穷，而实践和认识之每一循环的内容，都比较地进到了高一级的程度。”</a:t>
            </a:r>
            <a:endParaRPr lang="en-US" altLang="zh-CN" sz="2400" dirty="0">
              <a:latin typeface="+mj-ea"/>
              <a:ea typeface="+mj-ea"/>
              <a:sym typeface="楷体" panose="02010609060101010101" pitchFamily="49" charset="-122"/>
            </a:endParaRPr>
          </a:p>
          <a:p>
            <a:pPr algn="r">
              <a:lnSpc>
                <a:spcPct val="120000"/>
              </a:lnSpc>
              <a:spcBef>
                <a:spcPts val="1400"/>
              </a:spcBef>
              <a:defRPr/>
            </a:pPr>
            <a:r>
              <a:rPr lang="en-US" altLang="zh-CN" sz="2400" dirty="0">
                <a:latin typeface="+mj-ea"/>
                <a:ea typeface="+mj-ea"/>
                <a:sym typeface="楷体" panose="02010609060101010101" pitchFamily="49" charset="-122"/>
              </a:rPr>
              <a:t>——</a:t>
            </a:r>
            <a:r>
              <a:rPr lang="zh-CN" altLang="en-US" sz="2400" dirty="0">
                <a:latin typeface="+mj-ea"/>
                <a:ea typeface="+mj-ea"/>
                <a:sym typeface="楷体" panose="02010609060101010101" pitchFamily="49" charset="-122"/>
              </a:rPr>
              <a:t>毛泽东：</a:t>
            </a:r>
            <a:r>
              <a:rPr lang="en-US" altLang="zh-CN" sz="2400" dirty="0">
                <a:latin typeface="+mj-ea"/>
                <a:ea typeface="+mj-ea"/>
                <a:sym typeface="楷体" panose="02010609060101010101" pitchFamily="49" charset="-122"/>
              </a:rPr>
              <a:t>《</a:t>
            </a:r>
            <a:r>
              <a:rPr lang="zh-CN" altLang="en-US" sz="2400" dirty="0">
                <a:latin typeface="+mj-ea"/>
                <a:ea typeface="+mj-ea"/>
                <a:sym typeface="楷体" panose="02010609060101010101" pitchFamily="49" charset="-122"/>
              </a:rPr>
              <a:t>实践论</a:t>
            </a:r>
            <a:r>
              <a:rPr lang="en-US" altLang="zh-CN" sz="2400" dirty="0">
                <a:latin typeface="+mj-ea"/>
                <a:ea typeface="+mj-ea"/>
                <a:sym typeface="楷体" panose="02010609060101010101" pitchFamily="49" charset="-122"/>
              </a:rPr>
              <a:t>》</a:t>
            </a:r>
            <a:endParaRPr lang="zh-CN" altLang="en-US" sz="2400" dirty="0">
              <a:latin typeface="+mj-ea"/>
              <a:ea typeface="+mj-ea"/>
              <a:sym typeface="楷体" panose="02010609060101010101" pitchFamily="49" charset="-122"/>
            </a:endParaRPr>
          </a:p>
        </p:txBody>
      </p:sp>
      <p:pic>
        <p:nvPicPr>
          <p:cNvPr id="26630" name="Picture 10">
            <a:extLst>
              <a:ext uri="{FF2B5EF4-FFF2-40B4-BE49-F238E27FC236}">
                <a16:creationId xmlns:a16="http://schemas.microsoft.com/office/drawing/2014/main" id="{0C179269-47E0-494A-B9BE-707A97FBC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2241550"/>
            <a:ext cx="183038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19EBD2AB-D0D2-455A-AB67-17C80389060D}"/>
              </a:ext>
            </a:extLst>
          </p:cNvPr>
          <p:cNvSpPr/>
          <p:nvPr/>
        </p:nvSpPr>
        <p:spPr bwMode="auto">
          <a:xfrm>
            <a:off x="515938" y="1238250"/>
            <a:ext cx="334486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认识发展的总过程</a:t>
            </a:r>
          </a:p>
        </p:txBody>
      </p:sp>
      <p:sp>
        <p:nvSpPr>
          <p:cNvPr id="27654" name="矩形 14">
            <a:extLst>
              <a:ext uri="{FF2B5EF4-FFF2-40B4-BE49-F238E27FC236}">
                <a16:creationId xmlns:a16="http://schemas.microsoft.com/office/drawing/2014/main" id="{59BAC3E5-DFD0-4FD4-A039-88ACC2CEF37E}"/>
              </a:ext>
            </a:extLst>
          </p:cNvPr>
          <p:cNvSpPr>
            <a:spLocks noChangeArrowheads="1"/>
          </p:cNvSpPr>
          <p:nvPr/>
        </p:nvSpPr>
        <p:spPr bwMode="auto">
          <a:xfrm>
            <a:off x="800100" y="2170113"/>
            <a:ext cx="4724400" cy="4051300"/>
          </a:xfrm>
          <a:prstGeom prst="rect">
            <a:avLst/>
          </a:prstGeom>
          <a:noFill/>
          <a:ln w="19050">
            <a:solidFill>
              <a:srgbClr val="014D23"/>
            </a:solidFill>
            <a:prstDash val="sysDot"/>
            <a:miter lim="800000"/>
          </a:ln>
        </p:spPr>
        <p:txBody>
          <a:bodyPr lIns="251968" tIns="179959" rIns="251968" bIns="179959">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defRPr/>
            </a:pPr>
            <a:r>
              <a:rPr lang="zh-CN" altLang="en-US" sz="2400" dirty="0">
                <a:latin typeface="+mj-ea"/>
                <a:ea typeface="+mj-ea"/>
                <a:sym typeface="楷体" panose="02010609060101010101" pitchFamily="49" charset="-122"/>
              </a:rPr>
              <a:t>“</a:t>
            </a:r>
            <a:r>
              <a:rPr lang="zh-CN" altLang="en-US" sz="2400" dirty="0">
                <a:latin typeface="+mj-ea"/>
                <a:ea typeface="+mj-ea"/>
                <a:sym typeface="+mn-ea"/>
              </a:rPr>
              <a:t>遵循实践、认识、再实践、再认识的马克思主义认识论，党的理论创新、理论建设和理论指导的过程包括从实践上升为理论和从理论再回到实践这样两个紧密联系、相互作用的能动过程。</a:t>
            </a:r>
            <a:r>
              <a:rPr lang="zh-CN" altLang="en-US" sz="2400" dirty="0">
                <a:latin typeface="+mj-ea"/>
                <a:ea typeface="+mj-ea"/>
                <a:sym typeface="楷体" panose="02010609060101010101" pitchFamily="49" charset="-122"/>
              </a:rPr>
              <a:t>”</a:t>
            </a:r>
            <a:endParaRPr lang="en-US" altLang="zh-CN" sz="2400" dirty="0">
              <a:latin typeface="+mj-ea"/>
              <a:ea typeface="+mj-ea"/>
              <a:sym typeface="楷体" panose="02010609060101010101" pitchFamily="49" charset="-122"/>
            </a:endParaRPr>
          </a:p>
          <a:p>
            <a:pPr algn="r">
              <a:lnSpc>
                <a:spcPct val="120000"/>
              </a:lnSpc>
              <a:spcBef>
                <a:spcPts val="1400"/>
              </a:spcBef>
              <a:defRPr/>
            </a:pPr>
            <a:r>
              <a:rPr lang="en-US" altLang="zh-CN" sz="2400" dirty="0">
                <a:latin typeface="+mj-ea"/>
                <a:ea typeface="+mj-ea"/>
                <a:sym typeface="楷体" panose="02010609060101010101" pitchFamily="49" charset="-122"/>
              </a:rPr>
              <a:t>——</a:t>
            </a:r>
            <a:r>
              <a:rPr lang="zh-CN" altLang="zh-CN" sz="2400" dirty="0">
                <a:latin typeface="+mj-ea"/>
                <a:ea typeface="+mj-ea"/>
                <a:sym typeface="楷体" panose="02010609060101010101" pitchFamily="49" charset="-122"/>
              </a:rPr>
              <a:t>习近平：《党的十九大</a:t>
            </a:r>
            <a:r>
              <a:rPr lang="en-US" altLang="zh-CN" sz="2400" dirty="0">
                <a:latin typeface="+mj-ea"/>
                <a:ea typeface="+mj-ea"/>
                <a:sym typeface="楷体" panose="02010609060101010101" pitchFamily="49" charset="-122"/>
              </a:rPr>
              <a:t>》</a:t>
            </a:r>
            <a:endParaRPr lang="zh-CN" altLang="en-US" sz="2400" dirty="0">
              <a:latin typeface="+mj-ea"/>
              <a:ea typeface="+mj-ea"/>
              <a:sym typeface="楷体" panose="02010609060101010101" pitchFamily="49" charset="-122"/>
            </a:endParaRPr>
          </a:p>
        </p:txBody>
      </p:sp>
      <p:pic>
        <p:nvPicPr>
          <p:cNvPr id="27655" name="图片 2" descr="图片包含 天空, 人员, 西装, 男士&#10;&#10;已生成极高可信度的说明">
            <a:extLst>
              <a:ext uri="{FF2B5EF4-FFF2-40B4-BE49-F238E27FC236}">
                <a16:creationId xmlns:a16="http://schemas.microsoft.com/office/drawing/2014/main" id="{F90410DF-6528-4027-9165-8179EE2AE9C4}"/>
              </a:ext>
            </a:extLst>
          </p:cNvPr>
          <p:cNvPicPr>
            <a:picLocks noChangeAspect="1" noChangeArrowheads="1"/>
          </p:cNvPicPr>
          <p:nvPr/>
        </p:nvPicPr>
        <p:blipFill>
          <a:blip r:embed="rId2"/>
          <a:srcRect/>
          <a:stretch>
            <a:fillRect/>
          </a:stretch>
        </p:blipFill>
        <p:spPr bwMode="auto">
          <a:xfrm>
            <a:off x="6049963" y="2578100"/>
            <a:ext cx="2355850" cy="2903538"/>
          </a:xfrm>
          <a:prstGeom prst="rect">
            <a:avLst/>
          </a:prstGeom>
          <a:ln>
            <a:noFill/>
          </a:ln>
          <a:effectLst>
            <a:outerShdw blurRad="292100" dist="139700" dir="2700000" algn="tl" rotWithShape="0">
              <a:srgbClr val="333333">
                <a:alpha val="65000"/>
              </a:srgbClr>
            </a:outerShdw>
          </a:effectLst>
        </p:spPr>
      </p:pic>
      <p:sp>
        <p:nvSpPr>
          <p:cNvPr id="7" name="文本框 6">
            <a:extLst>
              <a:ext uri="{FF2B5EF4-FFF2-40B4-BE49-F238E27FC236}">
                <a16:creationId xmlns:a16="http://schemas.microsoft.com/office/drawing/2014/main" id="{8AED8B31-DE16-4725-90C7-4532740983AC}"/>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四、实践与认识的辩证运动及其规律</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ED2AFB9F-8CA5-4DB1-9AD4-0EB554FAA0C0}"/>
              </a:ext>
            </a:extLst>
          </p:cNvPr>
          <p:cNvSpPr/>
          <p:nvPr/>
        </p:nvSpPr>
        <p:spPr bwMode="auto">
          <a:xfrm>
            <a:off x="515938" y="1265238"/>
            <a:ext cx="21796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血的教训</a:t>
            </a:r>
          </a:p>
        </p:txBody>
      </p:sp>
      <p:sp>
        <p:nvSpPr>
          <p:cNvPr id="28675" name="AutoShape 4" descr="http://t3.baidu.com/it/u=227205584,2789910297&amp;fm=21&amp;gp=0.jpg">
            <a:extLst>
              <a:ext uri="{FF2B5EF4-FFF2-40B4-BE49-F238E27FC236}">
                <a16:creationId xmlns:a16="http://schemas.microsoft.com/office/drawing/2014/main" id="{EAF4D444-094F-4233-A8E1-E58F5F270FDF}"/>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28679" name="Text Box 7">
            <a:extLst>
              <a:ext uri="{FF2B5EF4-FFF2-40B4-BE49-F238E27FC236}">
                <a16:creationId xmlns:a16="http://schemas.microsoft.com/office/drawing/2014/main" id="{2AAEA9E1-0829-469E-A0F9-5F6CC2C1545F}"/>
              </a:ext>
            </a:extLst>
          </p:cNvPr>
          <p:cNvSpPr txBox="1">
            <a:spLocks noChangeArrowheads="1"/>
          </p:cNvSpPr>
          <p:nvPr/>
        </p:nvSpPr>
        <p:spPr bwMode="auto">
          <a:xfrm>
            <a:off x="588963" y="2160588"/>
            <a:ext cx="5497512" cy="3970337"/>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r>
              <a:rPr lang="zh-CN" altLang="en-US" sz="2000" dirty="0">
                <a:latin typeface="+mj-ea"/>
                <a:ea typeface="+mj-ea"/>
                <a:sym typeface="+mn-ea"/>
              </a:rPr>
              <a:t>15世纪初，罗马教皇英诺圣特病危，群医束手无策。当时，意大利米兰有个叫</a:t>
            </a:r>
            <a:r>
              <a:rPr lang="zh-CN" altLang="en-US" sz="2000" b="1" dirty="0">
                <a:solidFill>
                  <a:srgbClr val="C00000"/>
                </a:solidFill>
                <a:latin typeface="+mj-ea"/>
                <a:ea typeface="+mj-ea"/>
                <a:sym typeface="+mn-ea"/>
              </a:rPr>
              <a:t>卡鲁达斯</a:t>
            </a:r>
            <a:r>
              <a:rPr lang="zh-CN" altLang="en-US" sz="2000" dirty="0">
                <a:latin typeface="+mj-ea"/>
                <a:ea typeface="+mj-ea"/>
                <a:sym typeface="+mn-ea"/>
              </a:rPr>
              <a:t>的医生说，直接向教皇输入人血（童男的热血），可以救治。</a:t>
            </a:r>
          </a:p>
          <a:p>
            <a:pPr algn="just">
              <a:defRPr/>
            </a:pPr>
            <a:r>
              <a:rPr lang="zh-CN" altLang="en-US" sz="2400" dirty="0">
                <a:latin typeface="+mj-ea"/>
                <a:ea typeface="+mj-ea"/>
                <a:sym typeface="+mn-ea"/>
              </a:rPr>
              <a:t>      </a:t>
            </a:r>
            <a:r>
              <a:rPr lang="zh-CN" altLang="en-US" sz="2400" b="1" dirty="0">
                <a:solidFill>
                  <a:srgbClr val="014D23"/>
                </a:solidFill>
                <a:latin typeface="+mj-ea"/>
                <a:ea typeface="+mj-ea"/>
                <a:sym typeface="+mn-ea"/>
              </a:rPr>
              <a:t>实践尝试（失败）——理性认识</a:t>
            </a:r>
            <a:r>
              <a:rPr lang="zh-CN" altLang="en-US" sz="2400" dirty="0">
                <a:latin typeface="+mj-ea"/>
                <a:ea typeface="+mj-ea"/>
                <a:sym typeface="+mn-ea"/>
              </a:rPr>
              <a:t>  </a:t>
            </a:r>
          </a:p>
          <a:p>
            <a:pPr algn="just">
              <a:defRPr/>
            </a:pPr>
            <a:r>
              <a:rPr lang="zh-CN" altLang="en-US" sz="2000" dirty="0">
                <a:latin typeface="+mj-ea"/>
                <a:ea typeface="+mj-ea"/>
                <a:sym typeface="+mn-ea"/>
              </a:rPr>
              <a:t>17世纪，医生们用羊血给人输血。</a:t>
            </a:r>
          </a:p>
          <a:p>
            <a:pPr algn="just">
              <a:defRPr/>
            </a:pPr>
            <a:r>
              <a:rPr lang="zh-CN" altLang="en-US" sz="2400" dirty="0">
                <a:latin typeface="+mj-ea"/>
                <a:ea typeface="+mj-ea"/>
                <a:sym typeface="+mn-ea"/>
              </a:rPr>
              <a:t>      </a:t>
            </a:r>
            <a:r>
              <a:rPr lang="zh-CN" altLang="en-US" sz="2400" b="1" dirty="0">
                <a:solidFill>
                  <a:srgbClr val="014D23"/>
                </a:solidFill>
                <a:latin typeface="+mj-ea"/>
                <a:ea typeface="+mj-ea"/>
                <a:sym typeface="Arial" panose="020B0604020202020204" pitchFamily="34" charset="0"/>
              </a:rPr>
              <a:t>实践反复——认识反复</a:t>
            </a:r>
          </a:p>
          <a:p>
            <a:pPr algn="just">
              <a:defRPr/>
            </a:pPr>
            <a:r>
              <a:rPr lang="zh-CN" altLang="en-US" sz="2000" dirty="0">
                <a:latin typeface="+mj-ea"/>
                <a:ea typeface="+mj-ea"/>
                <a:sym typeface="+mn-ea"/>
              </a:rPr>
              <a:t>100年后，1875年，</a:t>
            </a:r>
            <a:r>
              <a:rPr lang="zh-CN" altLang="en-US" sz="2000" dirty="0">
                <a:latin typeface="+mj-ea"/>
                <a:ea typeface="+mj-ea"/>
                <a:sym typeface="Arial" panose="020B0604020202020204" pitchFamily="34" charset="0"/>
              </a:rPr>
              <a:t>朗特亚医生借助</a:t>
            </a:r>
            <a:r>
              <a:rPr lang="zh-CN" altLang="en-US" sz="2000" b="1" dirty="0">
                <a:solidFill>
                  <a:srgbClr val="C00000"/>
                </a:solidFill>
                <a:latin typeface="+mj-ea"/>
                <a:ea typeface="+mj-ea"/>
                <a:sym typeface="Arial" panose="020B0604020202020204" pitchFamily="34" charset="0"/>
              </a:rPr>
              <a:t>显微镜</a:t>
            </a:r>
            <a:r>
              <a:rPr lang="zh-CN" altLang="en-US" sz="2000" dirty="0">
                <a:latin typeface="+mj-ea"/>
                <a:ea typeface="+mj-ea"/>
                <a:sym typeface="Arial" panose="020B0604020202020204" pitchFamily="34" charset="0"/>
              </a:rPr>
              <a:t>弄明白了血液的成分是血浆、血细胞和血小板，不同动物的血液混在一起促使红细胞凝结，导致羊血杀人。</a:t>
            </a:r>
          </a:p>
          <a:p>
            <a:pPr algn="just">
              <a:defRPr/>
            </a:pPr>
            <a:r>
              <a:rPr lang="zh-CN" altLang="en-US" sz="2400" dirty="0">
                <a:latin typeface="+mj-ea"/>
                <a:ea typeface="+mj-ea"/>
                <a:sym typeface="Arial" panose="020B0604020202020204" pitchFamily="34" charset="0"/>
              </a:rPr>
              <a:t>      </a:t>
            </a:r>
            <a:r>
              <a:rPr lang="zh-CN" altLang="en-US" sz="2400" b="1" dirty="0">
                <a:solidFill>
                  <a:srgbClr val="014D23"/>
                </a:solidFill>
                <a:latin typeface="+mj-ea"/>
                <a:ea typeface="+mj-ea"/>
                <a:sym typeface="Arial" panose="020B0604020202020204" pitchFamily="34" charset="0"/>
              </a:rPr>
              <a:t>实践发展——认识深化</a:t>
            </a:r>
          </a:p>
        </p:txBody>
      </p:sp>
      <p:pic>
        <p:nvPicPr>
          <p:cNvPr id="28677" name="Picture 8">
            <a:extLst>
              <a:ext uri="{FF2B5EF4-FFF2-40B4-BE49-F238E27FC236}">
                <a16:creationId xmlns:a16="http://schemas.microsoft.com/office/drawing/2014/main" id="{1E168473-2EC3-4D6D-8E86-A20E32D65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413" y="1628775"/>
            <a:ext cx="1928812"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9">
            <a:extLst>
              <a:ext uri="{FF2B5EF4-FFF2-40B4-BE49-F238E27FC236}">
                <a16:creationId xmlns:a16="http://schemas.microsoft.com/office/drawing/2014/main" id="{D12B82DD-F88C-4373-BEE8-5BB629807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413" y="3644900"/>
            <a:ext cx="1952625"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8C3A396C-2A52-451F-880D-EA8A07C142E0}"/>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四、实践与认识的辩证运动及其规律</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C5B8276A-02AC-421F-B364-40ECB5A13425}"/>
              </a:ext>
            </a:extLst>
          </p:cNvPr>
          <p:cNvSpPr/>
          <p:nvPr/>
        </p:nvSpPr>
        <p:spPr bwMode="auto">
          <a:xfrm>
            <a:off x="449263" y="1198563"/>
            <a:ext cx="21796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血的教训</a:t>
            </a:r>
          </a:p>
        </p:txBody>
      </p:sp>
      <p:sp>
        <p:nvSpPr>
          <p:cNvPr id="29699" name="AutoShape 4" descr="http://t3.baidu.com/it/u=227205584,2789910297&amp;fm=21&amp;gp=0.jpg">
            <a:extLst>
              <a:ext uri="{FF2B5EF4-FFF2-40B4-BE49-F238E27FC236}">
                <a16:creationId xmlns:a16="http://schemas.microsoft.com/office/drawing/2014/main" id="{DD8C6E67-DF99-4975-9063-BC43C914B2F2}"/>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29703" name="Text Box 7">
            <a:extLst>
              <a:ext uri="{FF2B5EF4-FFF2-40B4-BE49-F238E27FC236}">
                <a16:creationId xmlns:a16="http://schemas.microsoft.com/office/drawing/2014/main" id="{FA02895D-8038-473B-8674-B3C88E800A62}"/>
              </a:ext>
            </a:extLst>
          </p:cNvPr>
          <p:cNvSpPr txBox="1">
            <a:spLocks noChangeArrowheads="1"/>
          </p:cNvSpPr>
          <p:nvPr/>
        </p:nvSpPr>
        <p:spPr bwMode="auto">
          <a:xfrm>
            <a:off x="752475" y="1905000"/>
            <a:ext cx="5010150" cy="4535488"/>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5000"/>
              </a:lnSpc>
              <a:spcBef>
                <a:spcPct val="40000"/>
              </a:spcBef>
              <a:defRPr/>
            </a:pPr>
            <a:r>
              <a:rPr lang="zh-CN" altLang="en-US" sz="2000" dirty="0">
                <a:latin typeface="+mj-ea"/>
                <a:ea typeface="+mj-ea"/>
                <a:sym typeface="+mn-ea"/>
              </a:rPr>
              <a:t>1900年，生理学家</a:t>
            </a:r>
            <a:r>
              <a:rPr lang="zh-CN" altLang="en-US" sz="2000" b="1" dirty="0">
                <a:solidFill>
                  <a:srgbClr val="C00000"/>
                </a:solidFill>
                <a:latin typeface="+mj-ea"/>
                <a:ea typeface="+mj-ea"/>
                <a:sym typeface="+mn-ea"/>
              </a:rPr>
              <a:t>肖特克</a:t>
            </a:r>
            <a:r>
              <a:rPr lang="zh-CN" altLang="en-US" sz="2000" dirty="0">
                <a:latin typeface="+mj-ea"/>
                <a:ea typeface="+mj-ea"/>
                <a:sym typeface="+mn-ea"/>
              </a:rPr>
              <a:t>和</a:t>
            </a:r>
            <a:r>
              <a:rPr lang="zh-CN" altLang="en-US" sz="2000" b="1" dirty="0">
                <a:solidFill>
                  <a:srgbClr val="C00000"/>
                </a:solidFill>
                <a:latin typeface="+mj-ea"/>
                <a:ea typeface="+mj-ea"/>
                <a:sym typeface="+mn-ea"/>
              </a:rPr>
              <a:t>朗特斯脱</a:t>
            </a:r>
            <a:r>
              <a:rPr lang="zh-CN" altLang="en-US" sz="2000" dirty="0">
                <a:latin typeface="+mj-ea"/>
                <a:ea typeface="+mj-ea"/>
                <a:sym typeface="+mn-ea"/>
              </a:rPr>
              <a:t>发现了人的血型由于红细胞所含“抗原”不同，可以分成A、B、O三种类型。只有血型相应，输血才会安全。</a:t>
            </a:r>
          </a:p>
          <a:p>
            <a:pPr algn="just">
              <a:lnSpc>
                <a:spcPct val="125000"/>
              </a:lnSpc>
              <a:spcBef>
                <a:spcPct val="40000"/>
              </a:spcBef>
              <a:defRPr/>
            </a:pPr>
            <a:r>
              <a:rPr lang="zh-CN" altLang="en-US" sz="2000" dirty="0">
                <a:latin typeface="+mj-ea"/>
                <a:ea typeface="+mj-ea"/>
                <a:sym typeface="+mn-ea"/>
              </a:rPr>
              <a:t>1910年，科学家</a:t>
            </a:r>
            <a:r>
              <a:rPr lang="zh-CN" altLang="en-US" sz="2000" b="1" dirty="0">
                <a:solidFill>
                  <a:srgbClr val="C00000"/>
                </a:solidFill>
                <a:latin typeface="+mj-ea"/>
                <a:ea typeface="+mj-ea"/>
                <a:sym typeface="+mn-ea"/>
              </a:rPr>
              <a:t>强斯基</a:t>
            </a:r>
            <a:r>
              <a:rPr lang="zh-CN" altLang="en-US" sz="2000" dirty="0">
                <a:latin typeface="+mj-ea"/>
                <a:ea typeface="+mj-ea"/>
                <a:sym typeface="+mn-ea"/>
              </a:rPr>
              <a:t>和</a:t>
            </a:r>
            <a:r>
              <a:rPr lang="zh-CN" altLang="en-US" sz="2000" b="1" dirty="0">
                <a:solidFill>
                  <a:srgbClr val="C00000"/>
                </a:solidFill>
                <a:latin typeface="+mj-ea"/>
                <a:ea typeface="+mj-ea"/>
                <a:sym typeface="+mn-ea"/>
              </a:rPr>
              <a:t>莫斯</a:t>
            </a:r>
            <a:r>
              <a:rPr lang="zh-CN" altLang="en-US" sz="2000" dirty="0">
                <a:latin typeface="+mj-ea"/>
                <a:ea typeface="+mj-ea"/>
                <a:sym typeface="+mn-ea"/>
              </a:rPr>
              <a:t>又发现了AB型血型。后来，陆续又发现MN、P、RH等血型，总共已有10多种血型。从此，输血就更安全可靠了。</a:t>
            </a:r>
            <a:r>
              <a:rPr lang="zh-CN" altLang="en-US" sz="2000" dirty="0">
                <a:solidFill>
                  <a:srgbClr val="014D23"/>
                </a:solidFill>
                <a:latin typeface="+mj-ea"/>
                <a:ea typeface="+mj-ea"/>
                <a:sym typeface="+mn-ea"/>
              </a:rPr>
              <a:t>经过2000多年的探索，牺牲了无数人的生命，人类终于弄清了血液这种神秘的东西，进入了输血的自由王国。</a:t>
            </a:r>
          </a:p>
          <a:p>
            <a:pPr algn="ctr">
              <a:lnSpc>
                <a:spcPct val="125000"/>
              </a:lnSpc>
              <a:spcBef>
                <a:spcPct val="40000"/>
              </a:spcBef>
              <a:defRPr/>
            </a:pPr>
            <a:r>
              <a:rPr lang="zh-CN" altLang="en-US" sz="2000" b="1" dirty="0">
                <a:solidFill>
                  <a:srgbClr val="C00000"/>
                </a:solidFill>
                <a:latin typeface="+mj-ea"/>
                <a:ea typeface="+mj-ea"/>
                <a:sym typeface="Arial" panose="020B0604020202020204" pitchFamily="34" charset="0"/>
              </a:rPr>
              <a:t>实践不断发展——认识不断发展</a:t>
            </a:r>
          </a:p>
        </p:txBody>
      </p:sp>
      <p:pic>
        <p:nvPicPr>
          <p:cNvPr id="29701" name="Picture 8">
            <a:extLst>
              <a:ext uri="{FF2B5EF4-FFF2-40B4-BE49-F238E27FC236}">
                <a16:creationId xmlns:a16="http://schemas.microsoft.com/office/drawing/2014/main" id="{5D7E88AB-DE41-4758-8FF6-439CCA7C4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363" y="2344738"/>
            <a:ext cx="25781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FBFFA42C-D9C3-4FEB-A667-CD29B665CDEC}"/>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四、实践与认识的辩证运动及其规律</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32780B2F-D5AB-48A3-A2A0-E92DBA146984}"/>
              </a:ext>
            </a:extLst>
          </p:cNvPr>
          <p:cNvSpPr/>
          <p:nvPr/>
        </p:nvSpPr>
        <p:spPr bwMode="auto">
          <a:xfrm>
            <a:off x="449263" y="1430338"/>
            <a:ext cx="48466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认识不断反复和无限发展的原因</a:t>
            </a:r>
          </a:p>
        </p:txBody>
      </p:sp>
      <p:sp>
        <p:nvSpPr>
          <p:cNvPr id="30723" name="AutoShape 4" descr="http://t3.baidu.com/it/u=227205584,2789910297&amp;fm=21&amp;gp=0.jpg">
            <a:extLst>
              <a:ext uri="{FF2B5EF4-FFF2-40B4-BE49-F238E27FC236}">
                <a16:creationId xmlns:a16="http://schemas.microsoft.com/office/drawing/2014/main" id="{AB48D1F9-612B-496F-A289-7A3F1FD74DB2}"/>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pic>
        <p:nvPicPr>
          <p:cNvPr id="30728" name="Picture 8">
            <a:extLst>
              <a:ext uri="{FF2B5EF4-FFF2-40B4-BE49-F238E27FC236}">
                <a16:creationId xmlns:a16="http://schemas.microsoft.com/office/drawing/2014/main" id="{5543C8AF-29BD-46AA-B6F4-E1F862098AE1}"/>
              </a:ext>
            </a:extLst>
          </p:cNvPr>
          <p:cNvPicPr>
            <a:picLocks noChangeAspect="1" noChangeArrowheads="1"/>
          </p:cNvPicPr>
          <p:nvPr/>
        </p:nvPicPr>
        <p:blipFill>
          <a:blip r:embed="rId2" cstate="print"/>
          <a:srcRect/>
          <a:stretch>
            <a:fillRect/>
          </a:stretch>
        </p:blipFill>
        <p:spPr bwMode="auto">
          <a:xfrm>
            <a:off x="5641373" y="2942319"/>
            <a:ext cx="3205763" cy="213768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9" name="文本框 8">
            <a:extLst>
              <a:ext uri="{FF2B5EF4-FFF2-40B4-BE49-F238E27FC236}">
                <a16:creationId xmlns:a16="http://schemas.microsoft.com/office/drawing/2014/main" id="{5AACCAE4-8580-4325-9DEE-6AA0D32E531E}"/>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四、实践与认识的辩证运动及其规律</a:t>
            </a:r>
          </a:p>
        </p:txBody>
      </p:sp>
      <p:sp>
        <p:nvSpPr>
          <p:cNvPr id="30726" name="文本框 1">
            <a:extLst>
              <a:ext uri="{FF2B5EF4-FFF2-40B4-BE49-F238E27FC236}">
                <a16:creationId xmlns:a16="http://schemas.microsoft.com/office/drawing/2014/main" id="{E8C15A7B-32F9-47C3-BBC8-C1D441D7C228}"/>
              </a:ext>
            </a:extLst>
          </p:cNvPr>
          <p:cNvSpPr txBox="1">
            <a:spLocks noChangeArrowheads="1"/>
          </p:cNvSpPr>
          <p:nvPr/>
        </p:nvSpPr>
        <p:spPr bwMode="auto">
          <a:xfrm>
            <a:off x="268288" y="2346325"/>
            <a:ext cx="5208587"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人们对事物的认识，由于</a:t>
            </a:r>
            <a:r>
              <a:rPr lang="zh-CN" altLang="en-US" sz="2400" dirty="0">
                <a:solidFill>
                  <a:srgbClr val="FF0000"/>
                </a:solidFill>
              </a:rPr>
              <a:t>受到主客观条件的限制</a:t>
            </a:r>
            <a:r>
              <a:rPr lang="zh-CN" altLang="en-US" sz="2400" dirty="0"/>
              <a:t>，往往不是一次就能完成的，需要不断反复地认识。</a:t>
            </a:r>
          </a:p>
          <a:p>
            <a:pPr algn="just">
              <a:lnSpc>
                <a:spcPct val="120000"/>
              </a:lnSpc>
              <a:spcBef>
                <a:spcPts val="1400"/>
              </a:spcBef>
              <a:buFont typeface="Arial" panose="020B0604020202020204" pitchFamily="34" charset="0"/>
              <a:buNone/>
            </a:pPr>
            <a:r>
              <a:rPr lang="zh-CN" altLang="en-US" sz="2400" dirty="0"/>
              <a:t>每一认识成果（思想、理论、计划、方案等）都需要不断地回到实践中检验和发展，克服主观和客观、认识与实践的矛盾 。所以人们的认识运动永远都不会停滞。</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8FAB3C7-E2BC-437C-B842-B330FBE8BD8C}"/>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31747" name="图片 10">
            <a:extLst>
              <a:ext uri="{FF2B5EF4-FFF2-40B4-BE49-F238E27FC236}">
                <a16:creationId xmlns:a16="http://schemas.microsoft.com/office/drawing/2014/main" id="{D774B7F9-8A6E-451A-B822-A40F94CB5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70312B9E-62BC-4B0B-B0E6-3F9B49B1F7BF}"/>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真理与价值</a:t>
            </a:r>
          </a:p>
        </p:txBody>
      </p:sp>
      <p:sp>
        <p:nvSpPr>
          <p:cNvPr id="13" name="1">
            <a:extLst>
              <a:ext uri="{FF2B5EF4-FFF2-40B4-BE49-F238E27FC236}">
                <a16:creationId xmlns:a16="http://schemas.microsoft.com/office/drawing/2014/main" id="{8CF3D694-A3B1-4949-B39D-34ABC76D1CF9}"/>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第二节</a:t>
            </a:r>
          </a:p>
        </p:txBody>
      </p:sp>
      <p:sp>
        <p:nvSpPr>
          <p:cNvPr id="2" name="文本框 1">
            <a:hlinkClick r:id="rId3" action="ppaction://hlinksldjump"/>
            <a:extLst>
              <a:ext uri="{FF2B5EF4-FFF2-40B4-BE49-F238E27FC236}">
                <a16:creationId xmlns:a16="http://schemas.microsoft.com/office/drawing/2014/main" id="{8235C5EF-2FA3-4557-8D01-2D545DFF49B1}"/>
              </a:ext>
            </a:extLst>
          </p:cNvPr>
          <p:cNvSpPr txBox="1">
            <a:spLocks noChangeArrowheads="1"/>
          </p:cNvSpPr>
          <p:nvPr/>
        </p:nvSpPr>
        <p:spPr bwMode="auto">
          <a:xfrm>
            <a:off x="219075" y="163513"/>
            <a:ext cx="1911350"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b="1">
                <a:solidFill>
                  <a:srgbClr val="FFFF00"/>
                </a:solidFill>
                <a:effectLst>
                  <a:outerShdw blurRad="38100" dist="38100" dir="2700000" algn="tl">
                    <a:srgbClr val="C0C0C0"/>
                  </a:outerShdw>
                </a:effectLst>
                <a:sym typeface="微软雅黑" panose="020B0503020204020204" pitchFamily="34" charset="-122"/>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770" name="图片 3">
            <a:extLst>
              <a:ext uri="{FF2B5EF4-FFF2-40B4-BE49-F238E27FC236}">
                <a16:creationId xmlns:a16="http://schemas.microsoft.com/office/drawing/2014/main" id="{D2FD96CF-1628-4A89-AFC9-854E0B185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DE984E52-E503-495B-B1B2-C0648A226595}"/>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DA4C0912-1AA4-4B29-886F-082E374B8AC1}"/>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259CF56B-B0CB-4294-B6D8-29D0F28D3CAD}"/>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ABA4C3AB-CC83-4D7B-9A03-0CFC2C9C0631}"/>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0A7CC039-4DC9-4353-AC73-45D610B4D2B7}"/>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711A0B4F-8A49-435E-867C-DD55998FD38E}"/>
              </a:ext>
            </a:extLst>
          </p:cNvPr>
          <p:cNvSpPr txBox="1"/>
          <p:nvPr/>
        </p:nvSpPr>
        <p:spPr>
          <a:xfrm>
            <a:off x="1138406" y="2698117"/>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一、真理的客观性、绝对性和相对性</a:t>
            </a:r>
          </a:p>
        </p:txBody>
      </p:sp>
      <p:sp>
        <p:nvSpPr>
          <p:cNvPr id="114" name="文本框 113">
            <a:hlinkClick r:id="rId4" action="ppaction://hlinksldjump"/>
            <a:extLst>
              <a:ext uri="{FF2B5EF4-FFF2-40B4-BE49-F238E27FC236}">
                <a16:creationId xmlns:a16="http://schemas.microsoft.com/office/drawing/2014/main" id="{01649A98-280A-4C48-87A4-A801060417EA}"/>
              </a:ext>
            </a:extLst>
          </p:cNvPr>
          <p:cNvSpPr txBox="1"/>
          <p:nvPr/>
        </p:nvSpPr>
        <p:spPr>
          <a:xfrm>
            <a:off x="1138406" y="3972867"/>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二、真理的检验标准</a:t>
            </a:r>
          </a:p>
        </p:txBody>
      </p:sp>
      <p:sp>
        <p:nvSpPr>
          <p:cNvPr id="115" name="文本框 114">
            <a:hlinkClick r:id="rId5" action="ppaction://hlinksldjump"/>
            <a:extLst>
              <a:ext uri="{FF2B5EF4-FFF2-40B4-BE49-F238E27FC236}">
                <a16:creationId xmlns:a16="http://schemas.microsoft.com/office/drawing/2014/main" id="{C3FFB3D4-E781-4A38-BB79-749CA89FF9B5}"/>
              </a:ext>
            </a:extLst>
          </p:cNvPr>
          <p:cNvSpPr txBox="1"/>
          <p:nvPr/>
        </p:nvSpPr>
        <p:spPr>
          <a:xfrm>
            <a:off x="1138406" y="534140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三、真理与价值的辩证统一</a:t>
            </a:r>
          </a:p>
        </p:txBody>
      </p:sp>
      <p:grpSp>
        <p:nvGrpSpPr>
          <p:cNvPr id="3" name="组合 1">
            <a:extLst>
              <a:ext uri="{FF2B5EF4-FFF2-40B4-BE49-F238E27FC236}">
                <a16:creationId xmlns:a16="http://schemas.microsoft.com/office/drawing/2014/main" id="{D5ABC48C-5A5D-4359-A698-B58C3ACFA7EE}"/>
              </a:ext>
            </a:extLst>
          </p:cNvPr>
          <p:cNvGrpSpPr>
            <a:grpSpLocks/>
          </p:cNvGrpSpPr>
          <p:nvPr/>
        </p:nvGrpSpPr>
        <p:grpSpPr bwMode="auto">
          <a:xfrm>
            <a:off x="0" y="0"/>
            <a:ext cx="9144000" cy="2084388"/>
            <a:chOff x="0" y="0"/>
            <a:chExt cx="9144000" cy="2084388"/>
          </a:xfrm>
        </p:grpSpPr>
        <p:pic>
          <p:nvPicPr>
            <p:cNvPr id="32777" name="图片 60">
              <a:extLst>
                <a:ext uri="{FF2B5EF4-FFF2-40B4-BE49-F238E27FC236}">
                  <a16:creationId xmlns:a16="http://schemas.microsoft.com/office/drawing/2014/main" id="{F131564D-6F80-45F5-9C59-D30824221B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9DCE9252-F6D6-44DF-99E0-BF47C7AC1657}"/>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02</a:t>
              </a:r>
              <a:endParaRPr lang="zh-CN" altLang="en-US" sz="4800" b="1" i="1" kern="0" dirty="0">
                <a:solidFill>
                  <a:srgbClr val="014D23"/>
                </a:solidFill>
                <a:latin typeface="+mn-lt"/>
                <a:ea typeface="+mn-ea"/>
                <a:cs typeface="经典综艺体简" pitchFamily="49" charset="-122"/>
                <a:sym typeface="+mn-ea"/>
              </a:endParaRPr>
            </a:p>
          </p:txBody>
        </p:sp>
      </p:grpSp>
      <p:pic>
        <p:nvPicPr>
          <p:cNvPr id="32776" name="图片 115">
            <a:hlinkClick r:id="rId7" action="ppaction://hlinksldjump"/>
            <a:extLst>
              <a:ext uri="{FF2B5EF4-FFF2-40B4-BE49-F238E27FC236}">
                <a16:creationId xmlns:a16="http://schemas.microsoft.com/office/drawing/2014/main" id="{58A34FCF-9642-4C1F-8156-F05E927F98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DE7F2D-2719-46E7-B63A-4854190C5873}"/>
              </a:ext>
            </a:extLst>
          </p:cNvPr>
          <p:cNvSpPr txBox="1"/>
          <p:nvPr/>
        </p:nvSpPr>
        <p:spPr bwMode="auto">
          <a:xfrm>
            <a:off x="1935126" y="3742661"/>
            <a:ext cx="5773479" cy="2365519"/>
          </a:xfrm>
          <a:prstGeom prst="rect">
            <a:avLst/>
          </a:prstGeom>
          <a:noFill/>
          <a:ln>
            <a:noFill/>
          </a:ln>
        </p:spPr>
        <p:txBody>
          <a:bodyPr wrap="square" rtlCol="0">
            <a:spAutoFit/>
          </a:bodyPr>
          <a:lstStyle/>
          <a:p>
            <a:pPr algn="just">
              <a:lnSpc>
                <a:spcPct val="120000"/>
              </a:lnSpc>
              <a:spcBef>
                <a:spcPts val="1400"/>
              </a:spcBef>
            </a:pPr>
            <a:r>
              <a:rPr lang="zh-CN" altLang="en-US" sz="2400" dirty="0"/>
              <a:t>什么是真理？</a:t>
            </a:r>
            <a:endParaRPr lang="en-US" altLang="zh-CN" sz="2400" dirty="0"/>
          </a:p>
          <a:p>
            <a:pPr algn="just">
              <a:lnSpc>
                <a:spcPct val="120000"/>
              </a:lnSpc>
              <a:spcBef>
                <a:spcPts val="1400"/>
              </a:spcBef>
            </a:pPr>
            <a:r>
              <a:rPr lang="zh-CN" altLang="en-US" sz="2400" dirty="0"/>
              <a:t>真理是客观的还是主观的？</a:t>
            </a:r>
            <a:endParaRPr lang="en-US" altLang="zh-CN" sz="2400" dirty="0"/>
          </a:p>
          <a:p>
            <a:pPr algn="just">
              <a:lnSpc>
                <a:spcPct val="120000"/>
              </a:lnSpc>
              <a:spcBef>
                <a:spcPts val="1400"/>
              </a:spcBef>
            </a:pPr>
            <a:r>
              <a:rPr lang="zh-CN" altLang="en-US" sz="2400" dirty="0"/>
              <a:t>真理是一元的还是多元的？</a:t>
            </a:r>
            <a:endParaRPr lang="en-US" altLang="zh-CN" sz="2400" dirty="0"/>
          </a:p>
          <a:p>
            <a:pPr algn="just">
              <a:lnSpc>
                <a:spcPct val="120000"/>
              </a:lnSpc>
              <a:spcBef>
                <a:spcPts val="1400"/>
              </a:spcBef>
            </a:pPr>
            <a:r>
              <a:rPr lang="zh-CN" altLang="en-US" sz="2400" dirty="0"/>
              <a:t>真理是一成不变的还是不断发展的？</a:t>
            </a:r>
          </a:p>
        </p:txBody>
      </p:sp>
      <p:pic>
        <p:nvPicPr>
          <p:cNvPr id="4" name="图片 3">
            <a:extLst>
              <a:ext uri="{FF2B5EF4-FFF2-40B4-BE49-F238E27FC236}">
                <a16:creationId xmlns:a16="http://schemas.microsoft.com/office/drawing/2014/main" id="{8F7FD9DF-877F-4D9F-AC60-96910D02032F}"/>
              </a:ext>
            </a:extLst>
          </p:cNvPr>
          <p:cNvPicPr>
            <a:picLocks noChangeAspect="1"/>
          </p:cNvPicPr>
          <p:nvPr/>
        </p:nvPicPr>
        <p:blipFill>
          <a:blip r:embed="rId2"/>
          <a:stretch>
            <a:fillRect/>
          </a:stretch>
        </p:blipFill>
        <p:spPr>
          <a:xfrm>
            <a:off x="0" y="951838"/>
            <a:ext cx="1638857" cy="2365520"/>
          </a:xfrm>
          <a:prstGeom prst="rect">
            <a:avLst/>
          </a:prstGeom>
        </p:spPr>
      </p:pic>
      <p:pic>
        <p:nvPicPr>
          <p:cNvPr id="5" name="图片 4">
            <a:extLst>
              <a:ext uri="{FF2B5EF4-FFF2-40B4-BE49-F238E27FC236}">
                <a16:creationId xmlns:a16="http://schemas.microsoft.com/office/drawing/2014/main" id="{09996CC6-A01D-4483-BA02-86B67FDB84CD}"/>
              </a:ext>
            </a:extLst>
          </p:cNvPr>
          <p:cNvPicPr>
            <a:picLocks noChangeAspect="1"/>
          </p:cNvPicPr>
          <p:nvPr/>
        </p:nvPicPr>
        <p:blipFill>
          <a:blip r:embed="rId3"/>
          <a:stretch>
            <a:fillRect/>
          </a:stretch>
        </p:blipFill>
        <p:spPr>
          <a:xfrm>
            <a:off x="1638857" y="951838"/>
            <a:ext cx="4169601" cy="2365519"/>
          </a:xfrm>
          <a:prstGeom prst="rect">
            <a:avLst/>
          </a:prstGeom>
        </p:spPr>
      </p:pic>
      <p:pic>
        <p:nvPicPr>
          <p:cNvPr id="6" name="图片 5">
            <a:extLst>
              <a:ext uri="{FF2B5EF4-FFF2-40B4-BE49-F238E27FC236}">
                <a16:creationId xmlns:a16="http://schemas.microsoft.com/office/drawing/2014/main" id="{00D5AC45-4F93-4855-9C61-D389E4DBAA54}"/>
              </a:ext>
            </a:extLst>
          </p:cNvPr>
          <p:cNvPicPr>
            <a:picLocks noChangeAspect="1"/>
          </p:cNvPicPr>
          <p:nvPr/>
        </p:nvPicPr>
        <p:blipFill>
          <a:blip r:embed="rId4"/>
          <a:stretch>
            <a:fillRect/>
          </a:stretch>
        </p:blipFill>
        <p:spPr>
          <a:xfrm>
            <a:off x="5808458" y="1095376"/>
            <a:ext cx="3299113" cy="2078441"/>
          </a:xfrm>
          <a:prstGeom prst="rect">
            <a:avLst/>
          </a:prstGeom>
        </p:spPr>
      </p:pic>
    </p:spTree>
    <p:extLst>
      <p:ext uri="{BB962C8B-B14F-4D97-AF65-F5344CB8AC3E}">
        <p14:creationId xmlns:p14="http://schemas.microsoft.com/office/powerpoint/2010/main" val="3089626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9F6BF1-1F1F-4ACA-9066-31676E1FA953}"/>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
        <p:nvSpPr>
          <p:cNvPr id="3" name="文本框 2">
            <a:extLst>
              <a:ext uri="{FF2B5EF4-FFF2-40B4-BE49-F238E27FC236}">
                <a16:creationId xmlns:a16="http://schemas.microsoft.com/office/drawing/2014/main" id="{3C26DF0D-3E78-415F-BC0C-099EC04A08EA}"/>
              </a:ext>
            </a:extLst>
          </p:cNvPr>
          <p:cNvSpPr txBox="1"/>
          <p:nvPr/>
        </p:nvSpPr>
        <p:spPr bwMode="auto">
          <a:xfrm>
            <a:off x="366823" y="1663066"/>
            <a:ext cx="8410353" cy="494751"/>
          </a:xfrm>
          <a:prstGeom prst="rect">
            <a:avLst/>
          </a:prstGeom>
          <a:noFill/>
          <a:ln>
            <a:noFill/>
          </a:ln>
        </p:spPr>
        <p:txBody>
          <a:bodyPr wrap="square" rtlCol="0">
            <a:spAutoFit/>
          </a:bodyPr>
          <a:lstStyle/>
          <a:p>
            <a:pPr algn="just">
              <a:lnSpc>
                <a:spcPct val="120000"/>
              </a:lnSpc>
              <a:spcBef>
                <a:spcPts val="1400"/>
              </a:spcBef>
            </a:pPr>
            <a:r>
              <a:rPr lang="zh-CN" altLang="zh-CN" dirty="0"/>
              <a:t>真理是标志主观与客观</a:t>
            </a:r>
            <a:r>
              <a:rPr lang="zh-CN" altLang="zh-CN" dirty="0">
                <a:solidFill>
                  <a:srgbClr val="FF0000"/>
                </a:solidFill>
              </a:rPr>
              <a:t>相符合</a:t>
            </a:r>
            <a:r>
              <a:rPr lang="zh-CN" altLang="zh-CN" dirty="0"/>
              <a:t>的哲学范畴，是对客观事物及其规律的</a:t>
            </a:r>
            <a:r>
              <a:rPr lang="zh-CN" altLang="zh-CN" dirty="0">
                <a:solidFill>
                  <a:srgbClr val="FF0000"/>
                </a:solidFill>
              </a:rPr>
              <a:t>正确</a:t>
            </a:r>
            <a:r>
              <a:rPr lang="zh-CN" altLang="zh-CN" dirty="0"/>
              <a:t>反映。</a:t>
            </a:r>
            <a:endParaRPr lang="zh-CN" altLang="en-US" sz="2400" dirty="0"/>
          </a:p>
        </p:txBody>
      </p:sp>
      <p:sp>
        <p:nvSpPr>
          <p:cNvPr id="4" name="爆炸形: 14 pt  3">
            <a:extLst>
              <a:ext uri="{FF2B5EF4-FFF2-40B4-BE49-F238E27FC236}">
                <a16:creationId xmlns:a16="http://schemas.microsoft.com/office/drawing/2014/main" id="{384B41CC-C073-4D16-89F7-6C8223F49FB0}"/>
              </a:ext>
            </a:extLst>
          </p:cNvPr>
          <p:cNvSpPr/>
          <p:nvPr/>
        </p:nvSpPr>
        <p:spPr>
          <a:xfrm>
            <a:off x="1279728" y="3420273"/>
            <a:ext cx="2870791" cy="15310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真理是客观的？</a:t>
            </a:r>
          </a:p>
        </p:txBody>
      </p:sp>
      <p:cxnSp>
        <p:nvCxnSpPr>
          <p:cNvPr id="6" name="直接箭头连接符 5">
            <a:extLst>
              <a:ext uri="{FF2B5EF4-FFF2-40B4-BE49-F238E27FC236}">
                <a16:creationId xmlns:a16="http://schemas.microsoft.com/office/drawing/2014/main" id="{0DFAF276-2862-4231-8FF7-0CFF150DD421}"/>
              </a:ext>
            </a:extLst>
          </p:cNvPr>
          <p:cNvCxnSpPr>
            <a:stCxn id="4" idx="3"/>
          </p:cNvCxnSpPr>
          <p:nvPr/>
        </p:nvCxnSpPr>
        <p:spPr>
          <a:xfrm flipV="1">
            <a:off x="4150519" y="3136605"/>
            <a:ext cx="1973834" cy="754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3894CDF-2DAE-4B35-839D-05F87CB7DFDE}"/>
              </a:ext>
            </a:extLst>
          </p:cNvPr>
          <p:cNvSpPr txBox="1"/>
          <p:nvPr/>
        </p:nvSpPr>
        <p:spPr bwMode="auto">
          <a:xfrm>
            <a:off x="6273209" y="2785730"/>
            <a:ext cx="1711842" cy="497316"/>
          </a:xfrm>
          <a:prstGeom prst="rect">
            <a:avLst/>
          </a:prstGeom>
          <a:noFill/>
          <a:ln>
            <a:noFill/>
          </a:ln>
        </p:spPr>
        <p:txBody>
          <a:bodyPr wrap="square" rtlCol="0">
            <a:spAutoFit/>
          </a:bodyPr>
          <a:lstStyle/>
          <a:p>
            <a:pPr algn="just">
              <a:lnSpc>
                <a:spcPct val="120000"/>
              </a:lnSpc>
              <a:spcBef>
                <a:spcPts val="1400"/>
              </a:spcBef>
            </a:pPr>
            <a:r>
              <a:rPr lang="zh-CN" altLang="en-US" sz="2400" dirty="0"/>
              <a:t>唯物主义</a:t>
            </a:r>
          </a:p>
        </p:txBody>
      </p:sp>
      <p:cxnSp>
        <p:nvCxnSpPr>
          <p:cNvPr id="9" name="直接箭头连接符 8">
            <a:extLst>
              <a:ext uri="{FF2B5EF4-FFF2-40B4-BE49-F238E27FC236}">
                <a16:creationId xmlns:a16="http://schemas.microsoft.com/office/drawing/2014/main" id="{3EA5020B-2532-40DC-8FBE-4BD2C6884C9B}"/>
              </a:ext>
            </a:extLst>
          </p:cNvPr>
          <p:cNvCxnSpPr/>
          <p:nvPr/>
        </p:nvCxnSpPr>
        <p:spPr>
          <a:xfrm>
            <a:off x="3817088" y="4540102"/>
            <a:ext cx="2307265" cy="574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F9A5120-9F7F-4119-89A7-5B2871C23200}"/>
              </a:ext>
            </a:extLst>
          </p:cNvPr>
          <p:cNvSpPr txBox="1"/>
          <p:nvPr/>
        </p:nvSpPr>
        <p:spPr bwMode="auto">
          <a:xfrm>
            <a:off x="6273209" y="4865602"/>
            <a:ext cx="1711842" cy="497316"/>
          </a:xfrm>
          <a:prstGeom prst="rect">
            <a:avLst/>
          </a:prstGeom>
          <a:noFill/>
          <a:ln>
            <a:noFill/>
          </a:ln>
        </p:spPr>
        <p:txBody>
          <a:bodyPr wrap="square" rtlCol="0">
            <a:spAutoFit/>
          </a:bodyPr>
          <a:lstStyle/>
          <a:p>
            <a:pPr algn="just">
              <a:lnSpc>
                <a:spcPct val="120000"/>
              </a:lnSpc>
              <a:spcBef>
                <a:spcPts val="1400"/>
              </a:spcBef>
            </a:pPr>
            <a:r>
              <a:rPr lang="zh-CN" altLang="en-US" sz="2400" dirty="0"/>
              <a:t>唯心主义</a:t>
            </a:r>
          </a:p>
        </p:txBody>
      </p:sp>
      <p:sp>
        <p:nvSpPr>
          <p:cNvPr id="11" name="文本框 10">
            <a:extLst>
              <a:ext uri="{FF2B5EF4-FFF2-40B4-BE49-F238E27FC236}">
                <a16:creationId xmlns:a16="http://schemas.microsoft.com/office/drawing/2014/main" id="{1A99B7CE-81E6-4977-8F37-62A9229F3DDB}"/>
              </a:ext>
            </a:extLst>
          </p:cNvPr>
          <p:cNvSpPr txBox="1"/>
          <p:nvPr/>
        </p:nvSpPr>
        <p:spPr bwMode="auto">
          <a:xfrm>
            <a:off x="4752753" y="3136605"/>
            <a:ext cx="606056" cy="490317"/>
          </a:xfrm>
          <a:prstGeom prst="rect">
            <a:avLst/>
          </a:prstGeom>
          <a:noFill/>
          <a:ln>
            <a:noFill/>
          </a:ln>
        </p:spPr>
        <p:txBody>
          <a:bodyPr wrap="square" rtlCol="0">
            <a:spAutoFit/>
          </a:bodyPr>
          <a:lstStyle/>
          <a:p>
            <a:pPr algn="just">
              <a:lnSpc>
                <a:spcPct val="120000"/>
              </a:lnSpc>
              <a:spcBef>
                <a:spcPts val="1400"/>
              </a:spcBef>
            </a:pPr>
            <a:r>
              <a:rPr lang="en-US" altLang="zh-CN" sz="2400" dirty="0"/>
              <a:t>Y</a:t>
            </a:r>
            <a:endParaRPr lang="zh-CN" altLang="en-US" sz="2400" dirty="0"/>
          </a:p>
        </p:txBody>
      </p:sp>
      <p:sp>
        <p:nvSpPr>
          <p:cNvPr id="12" name="文本框 11">
            <a:extLst>
              <a:ext uri="{FF2B5EF4-FFF2-40B4-BE49-F238E27FC236}">
                <a16:creationId xmlns:a16="http://schemas.microsoft.com/office/drawing/2014/main" id="{6842F642-85CC-42B7-A3DC-43A3E9DB2EA6}"/>
              </a:ext>
            </a:extLst>
          </p:cNvPr>
          <p:cNvSpPr txBox="1"/>
          <p:nvPr/>
        </p:nvSpPr>
        <p:spPr bwMode="auto">
          <a:xfrm>
            <a:off x="4752753" y="4765966"/>
            <a:ext cx="606056" cy="490317"/>
          </a:xfrm>
          <a:prstGeom prst="rect">
            <a:avLst/>
          </a:prstGeom>
          <a:noFill/>
          <a:ln>
            <a:noFill/>
          </a:ln>
        </p:spPr>
        <p:txBody>
          <a:bodyPr wrap="square" rtlCol="0">
            <a:spAutoFit/>
          </a:bodyPr>
          <a:lstStyle/>
          <a:p>
            <a:pPr algn="just">
              <a:lnSpc>
                <a:spcPct val="120000"/>
              </a:lnSpc>
              <a:spcBef>
                <a:spcPts val="1400"/>
              </a:spcBef>
            </a:pPr>
            <a:r>
              <a:rPr lang="en-US" altLang="zh-CN" sz="2400" dirty="0"/>
              <a:t>N</a:t>
            </a:r>
            <a:endParaRPr lang="zh-CN" altLang="en-US" sz="2400" dirty="0"/>
          </a:p>
        </p:txBody>
      </p:sp>
      <p:sp>
        <p:nvSpPr>
          <p:cNvPr id="13" name="文本框 12">
            <a:extLst>
              <a:ext uri="{FF2B5EF4-FFF2-40B4-BE49-F238E27FC236}">
                <a16:creationId xmlns:a16="http://schemas.microsoft.com/office/drawing/2014/main" id="{D6F84CFE-F554-453F-B9BF-0070A87894BB}"/>
              </a:ext>
            </a:extLst>
          </p:cNvPr>
          <p:cNvSpPr txBox="1"/>
          <p:nvPr/>
        </p:nvSpPr>
        <p:spPr bwMode="auto">
          <a:xfrm>
            <a:off x="966067" y="5362918"/>
            <a:ext cx="3498112" cy="1097736"/>
          </a:xfrm>
          <a:prstGeom prst="rect">
            <a:avLst/>
          </a:prstGeom>
          <a:noFill/>
          <a:ln>
            <a:noFill/>
          </a:ln>
        </p:spPr>
        <p:txBody>
          <a:bodyPr wrap="square" rtlCol="0">
            <a:spAutoFit/>
          </a:bodyPr>
          <a:lstStyle/>
          <a:p>
            <a:pPr algn="just">
              <a:spcBef>
                <a:spcPts val="1400"/>
              </a:spcBef>
            </a:pPr>
            <a:r>
              <a:rPr lang="zh-CN" altLang="en-US" sz="1400" dirty="0"/>
              <a:t>休谟：</a:t>
            </a:r>
            <a:r>
              <a:rPr lang="zh-CN" altLang="zh-CN" sz="1400" dirty="0"/>
              <a:t>观念与主体感觉</a:t>
            </a:r>
            <a:r>
              <a:rPr lang="zh-CN" altLang="zh-CN" sz="1400" dirty="0">
                <a:solidFill>
                  <a:srgbClr val="FF0000"/>
                </a:solidFill>
              </a:rPr>
              <a:t>相符</a:t>
            </a:r>
            <a:r>
              <a:rPr lang="zh-CN" altLang="zh-CN" sz="1400" dirty="0"/>
              <a:t>合</a:t>
            </a:r>
            <a:endParaRPr lang="en-US" altLang="zh-CN" sz="1400" dirty="0"/>
          </a:p>
          <a:p>
            <a:pPr algn="just">
              <a:spcBef>
                <a:spcPts val="1400"/>
              </a:spcBef>
            </a:pPr>
            <a:r>
              <a:rPr lang="zh-CN" altLang="en-US" sz="1400" dirty="0"/>
              <a:t>贝克莱：真理存在于</a:t>
            </a:r>
            <a:r>
              <a:rPr lang="zh-CN" altLang="en-US" sz="1400" dirty="0">
                <a:solidFill>
                  <a:srgbClr val="FF0000"/>
                </a:solidFill>
              </a:rPr>
              <a:t>观念</a:t>
            </a:r>
            <a:r>
              <a:rPr lang="zh-CN" altLang="en-US" sz="1400" dirty="0"/>
              <a:t>之中</a:t>
            </a:r>
            <a:endParaRPr lang="en-US" altLang="zh-CN" sz="1400" dirty="0"/>
          </a:p>
          <a:p>
            <a:pPr algn="just">
              <a:spcBef>
                <a:spcPts val="1400"/>
              </a:spcBef>
            </a:pPr>
            <a:r>
              <a:rPr lang="zh-CN" altLang="en-US" sz="1400" dirty="0"/>
              <a:t>康德：真理是思维与它的先验形式</a:t>
            </a:r>
            <a:r>
              <a:rPr lang="zh-CN" altLang="en-US" sz="1400" dirty="0">
                <a:solidFill>
                  <a:srgbClr val="FF0000"/>
                </a:solidFill>
              </a:rPr>
              <a:t>相一致</a:t>
            </a:r>
          </a:p>
        </p:txBody>
      </p:sp>
      <p:sp>
        <p:nvSpPr>
          <p:cNvPr id="14" name="文本框 13">
            <a:extLst>
              <a:ext uri="{FF2B5EF4-FFF2-40B4-BE49-F238E27FC236}">
                <a16:creationId xmlns:a16="http://schemas.microsoft.com/office/drawing/2014/main" id="{65612F35-4F57-4898-9C19-EFB78680899E}"/>
              </a:ext>
            </a:extLst>
          </p:cNvPr>
          <p:cNvSpPr txBox="1"/>
          <p:nvPr/>
        </p:nvSpPr>
        <p:spPr bwMode="auto">
          <a:xfrm>
            <a:off x="4885660" y="5531333"/>
            <a:ext cx="3843670" cy="702756"/>
          </a:xfrm>
          <a:prstGeom prst="rect">
            <a:avLst/>
          </a:prstGeom>
          <a:noFill/>
          <a:ln>
            <a:noFill/>
          </a:ln>
        </p:spPr>
        <p:txBody>
          <a:bodyPr wrap="square" rtlCol="0">
            <a:spAutoFit/>
          </a:bodyPr>
          <a:lstStyle/>
          <a:p>
            <a:pPr algn="just">
              <a:spcBef>
                <a:spcPts val="1400"/>
              </a:spcBef>
            </a:pPr>
            <a:r>
              <a:rPr lang="zh-CN" altLang="en-US" sz="1400" dirty="0"/>
              <a:t>柏拉图：真理是某种超验的、</a:t>
            </a:r>
            <a:r>
              <a:rPr lang="zh-CN" altLang="en-US" sz="1400" dirty="0">
                <a:solidFill>
                  <a:srgbClr val="FF0000"/>
                </a:solidFill>
              </a:rPr>
              <a:t>永恒的</a:t>
            </a:r>
            <a:r>
              <a:rPr lang="zh-CN" altLang="en-US" sz="1400" dirty="0"/>
              <a:t>‘理念’</a:t>
            </a:r>
            <a:endParaRPr lang="en-US" altLang="zh-CN" sz="1400" dirty="0"/>
          </a:p>
          <a:p>
            <a:pPr algn="just">
              <a:spcBef>
                <a:spcPts val="1400"/>
              </a:spcBef>
            </a:pPr>
            <a:r>
              <a:rPr lang="zh-CN" altLang="en-US" sz="1400" dirty="0"/>
              <a:t>黑格尔：真理是‘</a:t>
            </a:r>
            <a:r>
              <a:rPr lang="zh-CN" altLang="en-US" sz="1400" dirty="0">
                <a:solidFill>
                  <a:srgbClr val="FF0000"/>
                </a:solidFill>
              </a:rPr>
              <a:t>绝对</a:t>
            </a:r>
            <a:r>
              <a:rPr lang="zh-CN" altLang="en-US" sz="1400" dirty="0"/>
              <a:t>理念’的自我显现</a:t>
            </a:r>
          </a:p>
        </p:txBody>
      </p:sp>
    </p:spTree>
    <p:extLst>
      <p:ext uri="{BB962C8B-B14F-4D97-AF65-F5344CB8AC3E}">
        <p14:creationId xmlns:p14="http://schemas.microsoft.com/office/powerpoint/2010/main" val="251965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15">
            <a:extLst>
              <a:ext uri="{FF2B5EF4-FFF2-40B4-BE49-F238E27FC236}">
                <a16:creationId xmlns:a16="http://schemas.microsoft.com/office/drawing/2014/main" id="{4AC15844-1A20-45FE-9C69-41A29DB79C11}"/>
              </a:ext>
            </a:extLst>
          </p:cNvPr>
          <p:cNvSpPr/>
          <p:nvPr/>
        </p:nvSpPr>
        <p:spPr bwMode="auto">
          <a:xfrm>
            <a:off x="449263" y="1243013"/>
            <a:ext cx="28940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真理的客观性</a:t>
            </a:r>
          </a:p>
        </p:txBody>
      </p:sp>
      <p:sp>
        <p:nvSpPr>
          <p:cNvPr id="27" name="文本框 26">
            <a:extLst>
              <a:ext uri="{FF2B5EF4-FFF2-40B4-BE49-F238E27FC236}">
                <a16:creationId xmlns:a16="http://schemas.microsoft.com/office/drawing/2014/main" id="{24AC6978-5445-44A5-96B0-5DC3B0E8B8FF}"/>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grpSp>
        <p:nvGrpSpPr>
          <p:cNvPr id="34820" name="组合 8">
            <a:extLst>
              <a:ext uri="{FF2B5EF4-FFF2-40B4-BE49-F238E27FC236}">
                <a16:creationId xmlns:a16="http://schemas.microsoft.com/office/drawing/2014/main" id="{4B5FF330-E268-49F8-9D05-1067395D6011}"/>
              </a:ext>
            </a:extLst>
          </p:cNvPr>
          <p:cNvGrpSpPr>
            <a:grpSpLocks/>
          </p:cNvGrpSpPr>
          <p:nvPr/>
        </p:nvGrpSpPr>
        <p:grpSpPr bwMode="auto">
          <a:xfrm>
            <a:off x="5257800" y="3125788"/>
            <a:ext cx="3184525" cy="2886075"/>
            <a:chOff x="5508624" y="2852738"/>
            <a:chExt cx="3184405" cy="2884674"/>
          </a:xfrm>
        </p:grpSpPr>
        <p:pic>
          <p:nvPicPr>
            <p:cNvPr id="34828" name="Picture 2" descr="太阳">
              <a:extLst>
                <a:ext uri="{FF2B5EF4-FFF2-40B4-BE49-F238E27FC236}">
                  <a16:creationId xmlns:a16="http://schemas.microsoft.com/office/drawing/2014/main" id="{EB97372B-77C7-4E25-B848-D2166F22B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210" t="26210" r="28860" b="28860"/>
            <a:stretch>
              <a:fillRect/>
            </a:stretch>
          </p:blipFill>
          <p:spPr bwMode="auto">
            <a:xfrm>
              <a:off x="6696756" y="3911704"/>
              <a:ext cx="8096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9" name="组合 24">
              <a:extLst>
                <a:ext uri="{FF2B5EF4-FFF2-40B4-BE49-F238E27FC236}">
                  <a16:creationId xmlns:a16="http://schemas.microsoft.com/office/drawing/2014/main" id="{4801DBD0-EE59-447F-B3AD-016E75F311FB}"/>
                </a:ext>
              </a:extLst>
            </p:cNvPr>
            <p:cNvGrpSpPr>
              <a:grpSpLocks/>
            </p:cNvGrpSpPr>
            <p:nvPr/>
          </p:nvGrpSpPr>
          <p:grpSpPr bwMode="auto">
            <a:xfrm>
              <a:off x="5508624" y="2852738"/>
              <a:ext cx="3184405" cy="2884674"/>
              <a:chOff x="0" y="0"/>
              <a:chExt cx="3405188" cy="3109912"/>
            </a:xfrm>
          </p:grpSpPr>
          <p:sp>
            <p:nvSpPr>
              <p:cNvPr id="34830" name="Oval 3">
                <a:extLst>
                  <a:ext uri="{FF2B5EF4-FFF2-40B4-BE49-F238E27FC236}">
                    <a16:creationId xmlns:a16="http://schemas.microsoft.com/office/drawing/2014/main" id="{60CC4D3B-3CBF-47C6-8A95-0677703147F0}"/>
                  </a:ext>
                </a:extLst>
              </p:cNvPr>
              <p:cNvSpPr>
                <a:spLocks noChangeArrowheads="1"/>
              </p:cNvSpPr>
              <p:nvPr/>
            </p:nvSpPr>
            <p:spPr bwMode="auto">
              <a:xfrm>
                <a:off x="209550" y="144462"/>
                <a:ext cx="2933700" cy="2798763"/>
              </a:xfrm>
              <a:prstGeom prst="ellipse">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pic>
            <p:nvPicPr>
              <p:cNvPr id="34831" name="Picture 6" descr="地球">
                <a:extLst>
                  <a:ext uri="{FF2B5EF4-FFF2-40B4-BE49-F238E27FC236}">
                    <a16:creationId xmlns:a16="http://schemas.microsoft.com/office/drawing/2014/main" id="{51E08A3F-7F4D-4A34-90FC-E3747A8EB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1198563" y="0"/>
                <a:ext cx="4064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2" name="Picture 7" descr="地球">
                <a:extLst>
                  <a:ext uri="{FF2B5EF4-FFF2-40B4-BE49-F238E27FC236}">
                    <a16:creationId xmlns:a16="http://schemas.microsoft.com/office/drawing/2014/main" id="{2D5F2D81-4AF7-4C63-A089-579F15EC1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1990725" y="73025"/>
                <a:ext cx="4064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3" name="Picture 8" descr="地球">
                <a:extLst>
                  <a:ext uri="{FF2B5EF4-FFF2-40B4-BE49-F238E27FC236}">
                    <a16:creationId xmlns:a16="http://schemas.microsoft.com/office/drawing/2014/main" id="{4EFDB84E-23A4-41FE-8E84-F372BEB4E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2711450" y="576262"/>
                <a:ext cx="4064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4" name="Picture 9" descr="地球">
                <a:extLst>
                  <a:ext uri="{FF2B5EF4-FFF2-40B4-BE49-F238E27FC236}">
                    <a16:creationId xmlns:a16="http://schemas.microsoft.com/office/drawing/2014/main" id="{2B1BE2AF-E100-480B-BA1B-C66C8C305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2998788" y="1225550"/>
                <a:ext cx="4064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5" name="Picture 10" descr="地球">
                <a:extLst>
                  <a:ext uri="{FF2B5EF4-FFF2-40B4-BE49-F238E27FC236}">
                    <a16:creationId xmlns:a16="http://schemas.microsoft.com/office/drawing/2014/main" id="{22BD83A1-15DB-4836-A09B-D6CBC9D7C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2927350" y="1944687"/>
                <a:ext cx="4064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Picture 11" descr="地球">
                <a:extLst>
                  <a:ext uri="{FF2B5EF4-FFF2-40B4-BE49-F238E27FC236}">
                    <a16:creationId xmlns:a16="http://schemas.microsoft.com/office/drawing/2014/main" id="{383CABEC-4F8B-4D45-8CFE-253784EC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2495550" y="2449512"/>
                <a:ext cx="4048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7" name="Picture 12" descr="地球">
                <a:extLst>
                  <a:ext uri="{FF2B5EF4-FFF2-40B4-BE49-F238E27FC236}">
                    <a16:creationId xmlns:a16="http://schemas.microsoft.com/office/drawing/2014/main" id="{7839C3A8-B454-4744-985E-30FDD9B1C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1703388" y="2736850"/>
                <a:ext cx="404812"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8" name="Picture 13" descr="地球">
                <a:extLst>
                  <a:ext uri="{FF2B5EF4-FFF2-40B4-BE49-F238E27FC236}">
                    <a16:creationId xmlns:a16="http://schemas.microsoft.com/office/drawing/2014/main" id="{277DAE9E-E6FA-4E45-8B83-8D08A7717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766763" y="2592387"/>
                <a:ext cx="4064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9" name="Picture 14" descr="地球">
                <a:extLst>
                  <a:ext uri="{FF2B5EF4-FFF2-40B4-BE49-F238E27FC236}">
                    <a16:creationId xmlns:a16="http://schemas.microsoft.com/office/drawing/2014/main" id="{2D19CF14-F518-4C83-959E-2FC9BE544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133350" y="2020887"/>
                <a:ext cx="4064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0" name="Picture 15" descr="地球">
                <a:extLst>
                  <a:ext uri="{FF2B5EF4-FFF2-40B4-BE49-F238E27FC236}">
                    <a16:creationId xmlns:a16="http://schemas.microsoft.com/office/drawing/2014/main" id="{13706893-07B0-409D-8472-DDAC24348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0" y="1258887"/>
                <a:ext cx="4064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2" name="Text Box 16">
                <a:extLst>
                  <a:ext uri="{FF2B5EF4-FFF2-40B4-BE49-F238E27FC236}">
                    <a16:creationId xmlns:a16="http://schemas.microsoft.com/office/drawing/2014/main" id="{6B875D09-0822-411D-BAA6-84C16EF0C59D}"/>
                  </a:ext>
                </a:extLst>
              </p:cNvPr>
              <p:cNvSpPr txBox="1">
                <a:spLocks noChangeArrowheads="1"/>
              </p:cNvSpPr>
              <p:nvPr/>
            </p:nvSpPr>
            <p:spPr bwMode="auto">
              <a:xfrm>
                <a:off x="1133931" y="1291520"/>
                <a:ext cx="1673736" cy="569638"/>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400" b="1" dirty="0">
                    <a:solidFill>
                      <a:srgbClr val="014D23"/>
                    </a:solidFill>
                    <a:latin typeface="+mj-ea"/>
                    <a:ea typeface="+mj-ea"/>
                    <a:sym typeface="+mn-ea"/>
                  </a:rPr>
                  <a:t>日心说</a:t>
                </a:r>
              </a:p>
            </p:txBody>
          </p:sp>
          <p:pic>
            <p:nvPicPr>
              <p:cNvPr id="2" name="Picture 4" descr="地球">
                <a:extLst>
                  <a:ext uri="{FF2B5EF4-FFF2-40B4-BE49-F238E27FC236}">
                    <a16:creationId xmlns:a16="http://schemas.microsoft.com/office/drawing/2014/main" id="{9F74C1BC-5205-42E4-9FA5-4485FB708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30000" r="30000" b="30000"/>
              <a:stretch>
                <a:fillRect/>
              </a:stretch>
            </p:blipFill>
            <p:spPr bwMode="auto">
              <a:xfrm>
                <a:off x="406400" y="433387"/>
                <a:ext cx="4064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21" name="组合 2">
            <a:extLst>
              <a:ext uri="{FF2B5EF4-FFF2-40B4-BE49-F238E27FC236}">
                <a16:creationId xmlns:a16="http://schemas.microsoft.com/office/drawing/2014/main" id="{DBA0650F-107C-4314-A915-058C360102A0}"/>
              </a:ext>
            </a:extLst>
          </p:cNvPr>
          <p:cNvGrpSpPr>
            <a:grpSpLocks/>
          </p:cNvGrpSpPr>
          <p:nvPr/>
        </p:nvGrpSpPr>
        <p:grpSpPr bwMode="auto">
          <a:xfrm>
            <a:off x="777875" y="3260725"/>
            <a:ext cx="4084638" cy="2925763"/>
            <a:chOff x="1050813" y="2821476"/>
            <a:chExt cx="4084750" cy="2926579"/>
          </a:xfrm>
        </p:grpSpPr>
        <p:sp>
          <p:nvSpPr>
            <p:cNvPr id="4" name="任意多边形 3">
              <a:extLst>
                <a:ext uri="{FF2B5EF4-FFF2-40B4-BE49-F238E27FC236}">
                  <a16:creationId xmlns:a16="http://schemas.microsoft.com/office/drawing/2014/main" id="{1AA5BAFB-571C-430F-8E1F-C3A37D043051}"/>
                </a:ext>
              </a:extLst>
            </p:cNvPr>
            <p:cNvSpPr/>
            <p:nvPr/>
          </p:nvSpPr>
          <p:spPr>
            <a:xfrm>
              <a:off x="1598516" y="4152172"/>
              <a:ext cx="644543" cy="755861"/>
            </a:xfrm>
            <a:custGeom>
              <a:avLst/>
              <a:gdLst/>
              <a:ahLst/>
              <a:cxnLst/>
              <a:rect l="0" t="0" r="0" b="0"/>
              <a:pathLst>
                <a:path>
                  <a:moveTo>
                    <a:pt x="0" y="0"/>
                  </a:moveTo>
                  <a:lnTo>
                    <a:pt x="424625" y="0"/>
                  </a:lnTo>
                  <a:lnTo>
                    <a:pt x="424625" y="755216"/>
                  </a:lnTo>
                  <a:lnTo>
                    <a:pt x="849250" y="755216"/>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 name="任意多边形 4">
              <a:extLst>
                <a:ext uri="{FF2B5EF4-FFF2-40B4-BE49-F238E27FC236}">
                  <a16:creationId xmlns:a16="http://schemas.microsoft.com/office/drawing/2014/main" id="{9C5B2EAB-E3D1-48F5-BB5A-B03621031CDA}"/>
                </a:ext>
              </a:extLst>
            </p:cNvPr>
            <p:cNvSpPr/>
            <p:nvPr/>
          </p:nvSpPr>
          <p:spPr>
            <a:xfrm>
              <a:off x="1598516" y="3399487"/>
              <a:ext cx="644543" cy="752685"/>
            </a:xfrm>
            <a:custGeom>
              <a:avLst/>
              <a:gdLst/>
              <a:ahLst/>
              <a:cxnLst/>
              <a:rect l="0" t="0" r="0" b="0"/>
              <a:pathLst>
                <a:path>
                  <a:moveTo>
                    <a:pt x="0" y="755216"/>
                  </a:moveTo>
                  <a:lnTo>
                    <a:pt x="424625" y="755216"/>
                  </a:lnTo>
                  <a:lnTo>
                    <a:pt x="424625" y="0"/>
                  </a:lnTo>
                  <a:lnTo>
                    <a:pt x="849250" y="0"/>
                  </a:lnTo>
                </a:path>
              </a:pathLst>
            </a:custGeom>
            <a:noFill/>
            <a:ln>
              <a:solidFill>
                <a:schemeClr val="tx1"/>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任意多边形 5">
              <a:extLst>
                <a:ext uri="{FF2B5EF4-FFF2-40B4-BE49-F238E27FC236}">
                  <a16:creationId xmlns:a16="http://schemas.microsoft.com/office/drawing/2014/main" id="{BCFD3076-1FB1-4995-9C48-7C89217E5752}"/>
                </a:ext>
              </a:extLst>
            </p:cNvPr>
            <p:cNvSpPr/>
            <p:nvPr/>
          </p:nvSpPr>
          <p:spPr>
            <a:xfrm>
              <a:off x="1050813" y="2821476"/>
              <a:ext cx="592154" cy="2926579"/>
            </a:xfrm>
            <a:custGeom>
              <a:avLst/>
              <a:gdLst>
                <a:gd name="connsiteX0" fmla="*/ 0 w 2518409"/>
                <a:gd name="connsiteY0" fmla="*/ 0 h 705703"/>
                <a:gd name="connsiteX1" fmla="*/ 2518409 w 2518409"/>
                <a:gd name="connsiteY1" fmla="*/ 0 h 705703"/>
                <a:gd name="connsiteX2" fmla="*/ 2518409 w 2518409"/>
                <a:gd name="connsiteY2" fmla="*/ 705703 h 705703"/>
                <a:gd name="connsiteX3" fmla="*/ 0 w 2518409"/>
                <a:gd name="connsiteY3" fmla="*/ 705703 h 705703"/>
                <a:gd name="connsiteX4" fmla="*/ 0 w 2518409"/>
                <a:gd name="connsiteY4" fmla="*/ 0 h 705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09" h="705703">
                  <a:moveTo>
                    <a:pt x="0" y="0"/>
                  </a:moveTo>
                  <a:lnTo>
                    <a:pt x="2518409" y="0"/>
                  </a:lnTo>
                  <a:lnTo>
                    <a:pt x="2518409" y="705703"/>
                  </a:lnTo>
                  <a:lnTo>
                    <a:pt x="0" y="705703"/>
                  </a:lnTo>
                  <a:lnTo>
                    <a:pt x="0" y="0"/>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vert="eaVert" lIns="11430" tIns="11430" rIns="11430" bIns="11430" spcCol="1270" anchor="ctr"/>
            <a:lstStyle/>
            <a:p>
              <a:pPr algn="ctr" defTabSz="800100" eaLnBrk="1" hangingPunct="1">
                <a:lnSpc>
                  <a:spcPct val="90000"/>
                </a:lnSpc>
                <a:spcAft>
                  <a:spcPct val="35000"/>
                </a:spcAft>
                <a:buFont typeface="Arial" panose="020B0604020202020204" pitchFamily="34" charset="0"/>
                <a:buNone/>
                <a:defRPr/>
              </a:pPr>
              <a:r>
                <a:rPr lang="zh-CN" altLang="en-US" sz="2000" b="1" noProof="1">
                  <a:solidFill>
                    <a:schemeClr val="tx1"/>
                  </a:solidFill>
                  <a:sym typeface="+mn-ea"/>
                </a:rPr>
                <a:t>科学态度、尊重真理</a:t>
              </a:r>
            </a:p>
          </p:txBody>
        </p:sp>
        <p:sp>
          <p:nvSpPr>
            <p:cNvPr id="7" name="任意多边形 6">
              <a:extLst>
                <a:ext uri="{FF2B5EF4-FFF2-40B4-BE49-F238E27FC236}">
                  <a16:creationId xmlns:a16="http://schemas.microsoft.com/office/drawing/2014/main" id="{183844B7-9E01-4FF5-8A80-A17DEC147A67}"/>
                </a:ext>
              </a:extLst>
            </p:cNvPr>
            <p:cNvSpPr/>
            <p:nvPr/>
          </p:nvSpPr>
          <p:spPr>
            <a:xfrm>
              <a:off x="2289097" y="3102542"/>
              <a:ext cx="2846466" cy="614533"/>
            </a:xfrm>
            <a:custGeom>
              <a:avLst/>
              <a:gdLst>
                <a:gd name="connsiteX0" fmla="*/ 0 w 4246252"/>
                <a:gd name="connsiteY0" fmla="*/ 0 h 593573"/>
                <a:gd name="connsiteX1" fmla="*/ 4246252 w 4246252"/>
                <a:gd name="connsiteY1" fmla="*/ 0 h 593573"/>
                <a:gd name="connsiteX2" fmla="*/ 4246252 w 4246252"/>
                <a:gd name="connsiteY2" fmla="*/ 593573 h 593573"/>
                <a:gd name="connsiteX3" fmla="*/ 0 w 4246252"/>
                <a:gd name="connsiteY3" fmla="*/ 593573 h 593573"/>
                <a:gd name="connsiteX4" fmla="*/ 0 w 4246252"/>
                <a:gd name="connsiteY4" fmla="*/ 0 h 593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252" h="593573">
                  <a:moveTo>
                    <a:pt x="0" y="0"/>
                  </a:moveTo>
                  <a:lnTo>
                    <a:pt x="4246252" y="0"/>
                  </a:lnTo>
                  <a:lnTo>
                    <a:pt x="4246252" y="593573"/>
                  </a:lnTo>
                  <a:lnTo>
                    <a:pt x="0" y="593573"/>
                  </a:lnTo>
                  <a:lnTo>
                    <a:pt x="0" y="0"/>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spcCol="1270" anchor="ctr"/>
            <a:lstStyle/>
            <a:p>
              <a:pPr algn="ctr" defTabSz="800100" eaLnBrk="1" hangingPunct="1">
                <a:lnSpc>
                  <a:spcPct val="90000"/>
                </a:lnSpc>
                <a:spcAft>
                  <a:spcPct val="35000"/>
                </a:spcAft>
                <a:buFont typeface="Arial" panose="020B0604020202020204" pitchFamily="34" charset="0"/>
                <a:buNone/>
                <a:defRPr/>
              </a:pPr>
              <a:r>
                <a:rPr lang="zh-CN" altLang="en-US" noProof="1">
                  <a:solidFill>
                    <a:schemeClr val="tx1"/>
                  </a:solidFill>
                  <a:sym typeface="+mn-ea"/>
                </a:rPr>
                <a:t>真理内容上的一元性</a:t>
              </a:r>
            </a:p>
          </p:txBody>
        </p:sp>
        <p:sp>
          <p:nvSpPr>
            <p:cNvPr id="8" name="任意多边形 7">
              <a:extLst>
                <a:ext uri="{FF2B5EF4-FFF2-40B4-BE49-F238E27FC236}">
                  <a16:creationId xmlns:a16="http://schemas.microsoft.com/office/drawing/2014/main" id="{B1F22A69-F8CC-4F8D-98CE-E25A4D614BF2}"/>
                </a:ext>
              </a:extLst>
            </p:cNvPr>
            <p:cNvSpPr/>
            <p:nvPr/>
          </p:nvSpPr>
          <p:spPr>
            <a:xfrm>
              <a:off x="2289097" y="4580917"/>
              <a:ext cx="2846466" cy="616122"/>
            </a:xfrm>
            <a:custGeom>
              <a:avLst/>
              <a:gdLst>
                <a:gd name="connsiteX0" fmla="*/ 0 w 4246252"/>
                <a:gd name="connsiteY0" fmla="*/ 0 h 593573"/>
                <a:gd name="connsiteX1" fmla="*/ 4246252 w 4246252"/>
                <a:gd name="connsiteY1" fmla="*/ 0 h 593573"/>
                <a:gd name="connsiteX2" fmla="*/ 4246252 w 4246252"/>
                <a:gd name="connsiteY2" fmla="*/ 593573 h 593573"/>
                <a:gd name="connsiteX3" fmla="*/ 0 w 4246252"/>
                <a:gd name="connsiteY3" fmla="*/ 593573 h 593573"/>
                <a:gd name="connsiteX4" fmla="*/ 0 w 4246252"/>
                <a:gd name="connsiteY4" fmla="*/ 0 h 593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6252" h="593573">
                  <a:moveTo>
                    <a:pt x="0" y="0"/>
                  </a:moveTo>
                  <a:lnTo>
                    <a:pt x="4246252" y="0"/>
                  </a:lnTo>
                  <a:lnTo>
                    <a:pt x="4246252" y="593573"/>
                  </a:lnTo>
                  <a:lnTo>
                    <a:pt x="0" y="593573"/>
                  </a:lnTo>
                  <a:lnTo>
                    <a:pt x="0" y="0"/>
                  </a:lnTo>
                  <a:close/>
                </a:path>
              </a:pathLst>
            </a:cu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430" tIns="11430" rIns="11430" bIns="11430" spcCol="1270" anchor="ctr"/>
            <a:lstStyle/>
            <a:p>
              <a:pPr algn="ctr" defTabSz="800100" eaLnBrk="1" hangingPunct="1">
                <a:lnSpc>
                  <a:spcPct val="90000"/>
                </a:lnSpc>
                <a:spcAft>
                  <a:spcPct val="35000"/>
                </a:spcAft>
                <a:buFont typeface="Arial" panose="020B0604020202020204" pitchFamily="34" charset="0"/>
                <a:buNone/>
                <a:defRPr/>
              </a:pPr>
              <a:r>
                <a:rPr lang="zh-CN" altLang="en-US" noProof="1">
                  <a:solidFill>
                    <a:schemeClr val="tx1"/>
                  </a:solidFill>
                  <a:sym typeface="+mn-ea"/>
                </a:rPr>
                <a:t>真理形式上的多样性</a:t>
              </a:r>
            </a:p>
          </p:txBody>
        </p:sp>
      </p:grpSp>
      <p:sp>
        <p:nvSpPr>
          <p:cNvPr id="34822" name="文本框 1">
            <a:extLst>
              <a:ext uri="{FF2B5EF4-FFF2-40B4-BE49-F238E27FC236}">
                <a16:creationId xmlns:a16="http://schemas.microsoft.com/office/drawing/2014/main" id="{04B368F9-6F8A-4282-9D1B-DC4F29A48B27}"/>
              </a:ext>
            </a:extLst>
          </p:cNvPr>
          <p:cNvSpPr txBox="1">
            <a:spLocks noChangeArrowheads="1"/>
          </p:cNvSpPr>
          <p:nvPr/>
        </p:nvSpPr>
        <p:spPr bwMode="auto">
          <a:xfrm>
            <a:off x="179388" y="2070100"/>
            <a:ext cx="87852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真理的客观性指</a:t>
            </a:r>
            <a:r>
              <a:rPr lang="zh-CN" altLang="en-US" sz="2400" dirty="0">
                <a:solidFill>
                  <a:srgbClr val="FF0000"/>
                </a:solidFill>
              </a:rPr>
              <a:t>真理的内容</a:t>
            </a:r>
            <a:r>
              <a:rPr lang="zh-CN" altLang="en-US" sz="2400" dirty="0"/>
              <a:t>是对客观事物及其规律的正确反映，真理中包含着不依赖于人和人的意识的客观内容。　</a:t>
            </a:r>
          </a:p>
        </p:txBody>
      </p:sp>
      <p:sp>
        <p:nvSpPr>
          <p:cNvPr id="3" name="文本框 2">
            <a:extLst>
              <a:ext uri="{FF2B5EF4-FFF2-40B4-BE49-F238E27FC236}">
                <a16:creationId xmlns:a16="http://schemas.microsoft.com/office/drawing/2014/main" id="{5EBCFABA-9197-4D31-B2BA-246C55ED3FFC}"/>
              </a:ext>
            </a:extLst>
          </p:cNvPr>
          <p:cNvSpPr txBox="1"/>
          <p:nvPr/>
        </p:nvSpPr>
        <p:spPr bwMode="auto">
          <a:xfrm>
            <a:off x="2210384" y="4219055"/>
            <a:ext cx="2428367" cy="362343"/>
          </a:xfrm>
          <a:prstGeom prst="rect">
            <a:avLst/>
          </a:prstGeom>
          <a:noFill/>
          <a:ln>
            <a:noFill/>
          </a:ln>
        </p:spPr>
        <p:txBody>
          <a:bodyPr wrap="square" rtlCol="0">
            <a:spAutoFit/>
          </a:bodyPr>
          <a:lstStyle/>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客观性是真理的本质属性</a:t>
            </a:r>
          </a:p>
        </p:txBody>
      </p:sp>
      <p:sp>
        <p:nvSpPr>
          <p:cNvPr id="28" name="文本框 27">
            <a:extLst>
              <a:ext uri="{FF2B5EF4-FFF2-40B4-BE49-F238E27FC236}">
                <a16:creationId xmlns:a16="http://schemas.microsoft.com/office/drawing/2014/main" id="{9BA56264-E6F7-4532-BE5F-515BE69CEDA3}"/>
              </a:ext>
            </a:extLst>
          </p:cNvPr>
          <p:cNvSpPr txBox="1"/>
          <p:nvPr/>
        </p:nvSpPr>
        <p:spPr bwMode="auto">
          <a:xfrm>
            <a:off x="2197708" y="5665652"/>
            <a:ext cx="2428367" cy="362343"/>
          </a:xfrm>
          <a:prstGeom prst="rect">
            <a:avLst/>
          </a:prstGeom>
          <a:noFill/>
          <a:ln>
            <a:noFill/>
          </a:ln>
        </p:spPr>
        <p:txBody>
          <a:bodyPr wrap="square" rtlCol="0">
            <a:spAutoFit/>
          </a:bodyPr>
          <a:lstStyle/>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真理的形式是主观的</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67805" y="327642"/>
            <a:ext cx="6232922"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fontAlgn="auto">
              <a:spcBef>
                <a:spcPts val="0"/>
              </a:spcBef>
              <a:spcAft>
                <a:spcPts val="0"/>
              </a:spcAft>
              <a:defRPr/>
            </a:pP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本章学习要点</a:t>
            </a:r>
          </a:p>
        </p:txBody>
      </p:sp>
      <p:sp>
        <p:nvSpPr>
          <p:cNvPr id="3" name="圆角矩形 2"/>
          <p:cNvSpPr/>
          <p:nvPr/>
        </p:nvSpPr>
        <p:spPr>
          <a:xfrm>
            <a:off x="398159" y="2029030"/>
            <a:ext cx="2342912" cy="504824"/>
          </a:xfrm>
          <a:prstGeom prst="roundRect">
            <a:avLst>
              <a:gd name="adj" fmla="val 21967"/>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科学实践观及其意义</a:t>
            </a:r>
          </a:p>
        </p:txBody>
      </p:sp>
      <p:sp>
        <p:nvSpPr>
          <p:cNvPr id="6" name="圆角矩形 5"/>
          <p:cNvSpPr/>
          <p:nvPr/>
        </p:nvSpPr>
        <p:spPr>
          <a:xfrm>
            <a:off x="3226967" y="2129281"/>
            <a:ext cx="2514599" cy="702230"/>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真理的客观性、绝对性和相对性</a:t>
            </a:r>
          </a:p>
        </p:txBody>
      </p:sp>
      <p:sp>
        <p:nvSpPr>
          <p:cNvPr id="7" name="圆角矩形 6"/>
          <p:cNvSpPr/>
          <p:nvPr/>
        </p:nvSpPr>
        <p:spPr>
          <a:xfrm>
            <a:off x="3226967" y="3072017"/>
            <a:ext cx="2620940" cy="50482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真理与价值的辩证统一</a:t>
            </a:r>
          </a:p>
        </p:txBody>
      </p:sp>
      <p:sp>
        <p:nvSpPr>
          <p:cNvPr id="8" name="圆角矩形 7"/>
          <p:cNvSpPr/>
          <p:nvPr/>
        </p:nvSpPr>
        <p:spPr>
          <a:xfrm>
            <a:off x="312316" y="2710492"/>
            <a:ext cx="2620940" cy="50482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实践的本质与基本结构</a:t>
            </a:r>
          </a:p>
        </p:txBody>
      </p:sp>
      <p:sp>
        <p:nvSpPr>
          <p:cNvPr id="9" name="圆角矩形 8"/>
          <p:cNvSpPr/>
          <p:nvPr/>
        </p:nvSpPr>
        <p:spPr>
          <a:xfrm>
            <a:off x="312317" y="3395152"/>
            <a:ext cx="2620939" cy="50482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认识的本质和发展规律</a:t>
            </a:r>
          </a:p>
        </p:txBody>
      </p:sp>
      <p:sp>
        <p:nvSpPr>
          <p:cNvPr id="10" name="圆角矩形 9"/>
          <p:cNvSpPr/>
          <p:nvPr/>
        </p:nvSpPr>
        <p:spPr>
          <a:xfrm>
            <a:off x="6145412" y="2205667"/>
            <a:ext cx="2514599" cy="504825"/>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认识论与思想路线</a:t>
            </a:r>
          </a:p>
        </p:txBody>
      </p:sp>
      <p:sp>
        <p:nvSpPr>
          <p:cNvPr id="11" name="圆角矩形 10"/>
          <p:cNvSpPr/>
          <p:nvPr/>
        </p:nvSpPr>
        <p:spPr>
          <a:xfrm>
            <a:off x="5973740" y="2962904"/>
            <a:ext cx="2857944" cy="656034"/>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实现理论创新和实践创新良性互动</a:t>
            </a:r>
          </a:p>
        </p:txBody>
      </p:sp>
      <p:sp>
        <p:nvSpPr>
          <p:cNvPr id="12" name="下箭头 11"/>
          <p:cNvSpPr/>
          <p:nvPr/>
        </p:nvSpPr>
        <p:spPr>
          <a:xfrm>
            <a:off x="1325540" y="4139056"/>
            <a:ext cx="488156" cy="46791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FFFFFF"/>
              </a:solidFill>
              <a:latin typeface="Microsoft YaHei" pitchFamily="34" charset="-122"/>
              <a:ea typeface="Microsoft YaHei" pitchFamily="34" charset="-122"/>
              <a:cs typeface="等线"/>
            </a:endParaRPr>
          </a:p>
        </p:txBody>
      </p:sp>
      <p:sp>
        <p:nvSpPr>
          <p:cNvPr id="13" name="下箭头 12"/>
          <p:cNvSpPr/>
          <p:nvPr/>
        </p:nvSpPr>
        <p:spPr>
          <a:xfrm>
            <a:off x="4241381" y="3806871"/>
            <a:ext cx="486965" cy="65603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FFFFFF"/>
              </a:solidFill>
              <a:latin typeface="Microsoft YaHei" pitchFamily="34" charset="-122"/>
              <a:ea typeface="Microsoft YaHei" pitchFamily="34" charset="-122"/>
              <a:cs typeface="等线"/>
            </a:endParaRPr>
          </a:p>
        </p:txBody>
      </p:sp>
      <p:sp>
        <p:nvSpPr>
          <p:cNvPr id="15" name="下箭头 14"/>
          <p:cNvSpPr/>
          <p:nvPr/>
        </p:nvSpPr>
        <p:spPr>
          <a:xfrm>
            <a:off x="7207228" y="3792583"/>
            <a:ext cx="488156" cy="656035"/>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solidFill>
                <a:srgbClr val="FFFFFF"/>
              </a:solidFill>
              <a:latin typeface="Microsoft YaHei" pitchFamily="34" charset="-122"/>
              <a:ea typeface="Microsoft YaHei" pitchFamily="34" charset="-122"/>
              <a:cs typeface="等线"/>
            </a:endParaRPr>
          </a:p>
        </p:txBody>
      </p:sp>
      <p:sp>
        <p:nvSpPr>
          <p:cNvPr id="16" name="圆角矩形 15"/>
          <p:cNvSpPr/>
          <p:nvPr/>
        </p:nvSpPr>
        <p:spPr>
          <a:xfrm>
            <a:off x="517106" y="4703412"/>
            <a:ext cx="2238375" cy="678656"/>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第一节 实践与认识</a:t>
            </a:r>
          </a:p>
        </p:txBody>
      </p:sp>
      <p:sp>
        <p:nvSpPr>
          <p:cNvPr id="17" name="圆角矩形 16"/>
          <p:cNvSpPr/>
          <p:nvPr/>
        </p:nvSpPr>
        <p:spPr>
          <a:xfrm>
            <a:off x="3365081" y="4703412"/>
            <a:ext cx="2238375" cy="678656"/>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第二节 真理与价值</a:t>
            </a:r>
          </a:p>
        </p:txBody>
      </p:sp>
      <p:sp>
        <p:nvSpPr>
          <p:cNvPr id="18" name="圆角矩形 17"/>
          <p:cNvSpPr/>
          <p:nvPr/>
        </p:nvSpPr>
        <p:spPr>
          <a:xfrm>
            <a:off x="6322593" y="4585539"/>
            <a:ext cx="2238376" cy="886166"/>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1050"/>
              </a:spcBef>
              <a:spcAft>
                <a:spcPts val="0"/>
              </a:spcAft>
              <a:defRPr/>
            </a:pPr>
            <a:r>
              <a:rPr lang="zh-CN" altLang="en-US" dirty="0">
                <a:solidFill>
                  <a:schemeClr val="tx1"/>
                </a:solidFill>
                <a:latin typeface="Microsoft YaHei" panose="020B0503020204020204" pitchFamily="34" charset="-122"/>
                <a:ea typeface="Microsoft YaHei" panose="020B0503020204020204" pitchFamily="34" charset="-122"/>
              </a:rPr>
              <a:t>第三节 认识世界和改造世界</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5">
            <a:extLst>
              <a:ext uri="{FF2B5EF4-FFF2-40B4-BE49-F238E27FC236}">
                <a16:creationId xmlns:a16="http://schemas.microsoft.com/office/drawing/2014/main" id="{8CEB120F-DDFD-4AFE-9835-9B70AF74C252}"/>
              </a:ext>
            </a:extLst>
          </p:cNvPr>
          <p:cNvSpPr/>
          <p:nvPr/>
        </p:nvSpPr>
        <p:spPr bwMode="auto">
          <a:xfrm>
            <a:off x="342938" y="1104789"/>
            <a:ext cx="28940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真理的客观性</a:t>
            </a:r>
          </a:p>
        </p:txBody>
      </p:sp>
      <p:pic>
        <p:nvPicPr>
          <p:cNvPr id="3" name="图片 2">
            <a:extLst>
              <a:ext uri="{FF2B5EF4-FFF2-40B4-BE49-F238E27FC236}">
                <a16:creationId xmlns:a16="http://schemas.microsoft.com/office/drawing/2014/main" id="{3D0A9E6C-A9EA-482F-96DA-5B8C33B54385}"/>
              </a:ext>
            </a:extLst>
          </p:cNvPr>
          <p:cNvPicPr>
            <a:picLocks noChangeAspect="1"/>
          </p:cNvPicPr>
          <p:nvPr/>
        </p:nvPicPr>
        <p:blipFill>
          <a:blip r:embed="rId2"/>
          <a:stretch>
            <a:fillRect/>
          </a:stretch>
        </p:blipFill>
        <p:spPr>
          <a:xfrm>
            <a:off x="1644281" y="1996706"/>
            <a:ext cx="6153150" cy="1333500"/>
          </a:xfrm>
          <a:prstGeom prst="rect">
            <a:avLst/>
          </a:prstGeom>
        </p:spPr>
      </p:pic>
      <p:pic>
        <p:nvPicPr>
          <p:cNvPr id="4" name="图片 3">
            <a:extLst>
              <a:ext uri="{FF2B5EF4-FFF2-40B4-BE49-F238E27FC236}">
                <a16:creationId xmlns:a16="http://schemas.microsoft.com/office/drawing/2014/main" id="{7FF227F5-8FCE-438F-B5C9-B6D8545A8375}"/>
              </a:ext>
            </a:extLst>
          </p:cNvPr>
          <p:cNvPicPr>
            <a:picLocks noChangeAspect="1"/>
          </p:cNvPicPr>
          <p:nvPr/>
        </p:nvPicPr>
        <p:blipFill>
          <a:blip r:embed="rId3"/>
          <a:stretch>
            <a:fillRect/>
          </a:stretch>
        </p:blipFill>
        <p:spPr>
          <a:xfrm>
            <a:off x="1789944" y="3330206"/>
            <a:ext cx="6219825" cy="3495675"/>
          </a:xfrm>
          <a:prstGeom prst="rect">
            <a:avLst/>
          </a:prstGeom>
        </p:spPr>
      </p:pic>
    </p:spTree>
    <p:extLst>
      <p:ext uri="{BB962C8B-B14F-4D97-AF65-F5344CB8AC3E}">
        <p14:creationId xmlns:p14="http://schemas.microsoft.com/office/powerpoint/2010/main" val="1804983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15">
            <a:extLst>
              <a:ext uri="{FF2B5EF4-FFF2-40B4-BE49-F238E27FC236}">
                <a16:creationId xmlns:a16="http://schemas.microsoft.com/office/drawing/2014/main" id="{4AC15844-1A20-45FE-9C69-41A29DB79C11}"/>
              </a:ext>
            </a:extLst>
          </p:cNvPr>
          <p:cNvSpPr/>
          <p:nvPr/>
        </p:nvSpPr>
        <p:spPr bwMode="auto">
          <a:xfrm>
            <a:off x="449263" y="1243013"/>
            <a:ext cx="28940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真理的客观性</a:t>
            </a:r>
          </a:p>
        </p:txBody>
      </p:sp>
      <p:sp>
        <p:nvSpPr>
          <p:cNvPr id="27" name="文本框 26">
            <a:extLst>
              <a:ext uri="{FF2B5EF4-FFF2-40B4-BE49-F238E27FC236}">
                <a16:creationId xmlns:a16="http://schemas.microsoft.com/office/drawing/2014/main" id="{24AC6978-5445-44A5-96B0-5DC3B0E8B8FF}"/>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
        <p:nvSpPr>
          <p:cNvPr id="34822" name="文本框 1">
            <a:extLst>
              <a:ext uri="{FF2B5EF4-FFF2-40B4-BE49-F238E27FC236}">
                <a16:creationId xmlns:a16="http://schemas.microsoft.com/office/drawing/2014/main" id="{04B368F9-6F8A-4282-9D1B-DC4F29A48B27}"/>
              </a:ext>
            </a:extLst>
          </p:cNvPr>
          <p:cNvSpPr txBox="1">
            <a:spLocks noChangeArrowheads="1"/>
          </p:cNvSpPr>
          <p:nvPr/>
        </p:nvSpPr>
        <p:spPr bwMode="auto">
          <a:xfrm>
            <a:off x="273715" y="3175886"/>
            <a:ext cx="8785225"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要想发现真理、拥有真理、发展真理并在实践中取得成功，只能采取老老实实的科学态度，尊重真理并按真理办事。</a:t>
            </a:r>
          </a:p>
        </p:txBody>
      </p:sp>
    </p:spTree>
    <p:extLst>
      <p:ext uri="{BB962C8B-B14F-4D97-AF65-F5344CB8AC3E}">
        <p14:creationId xmlns:p14="http://schemas.microsoft.com/office/powerpoint/2010/main" val="92701334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CA02A57C-E835-4147-BA37-50C7FDE21C39}"/>
              </a:ext>
            </a:extLst>
          </p:cNvPr>
          <p:cNvSpPr/>
          <p:nvPr/>
        </p:nvSpPr>
        <p:spPr bwMode="auto">
          <a:xfrm>
            <a:off x="449263" y="1322388"/>
            <a:ext cx="3591109"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真理的绝对性和相对性</a:t>
            </a:r>
          </a:p>
        </p:txBody>
      </p:sp>
      <p:sp>
        <p:nvSpPr>
          <p:cNvPr id="35843" name="AutoShape 2" descr="http://img3.imgtn.bdimg.com/it/u=3396704897,1064270954&amp;fm=23&amp;gp=0.jpg">
            <a:extLst>
              <a:ext uri="{FF2B5EF4-FFF2-40B4-BE49-F238E27FC236}">
                <a16:creationId xmlns:a16="http://schemas.microsoft.com/office/drawing/2014/main" id="{DC617BDB-AB86-413D-A05E-352076DB603C}"/>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5844" name="AutoShape 4" descr="http://img3.imgtn.bdimg.com/it/u=3396704897,1064270954&amp;fm=23&amp;gp=0.jpg">
            <a:extLst>
              <a:ext uri="{FF2B5EF4-FFF2-40B4-BE49-F238E27FC236}">
                <a16:creationId xmlns:a16="http://schemas.microsoft.com/office/drawing/2014/main" id="{F3DE5993-CB5C-4962-9BE4-A7FDE5D39066}"/>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5845" name="AutoShape 6" descr="http://img3.imgtn.bdimg.com/it/u=3396704897,1064270954&amp;fm=23&amp;gp=0.jpg">
            <a:extLst>
              <a:ext uri="{FF2B5EF4-FFF2-40B4-BE49-F238E27FC236}">
                <a16:creationId xmlns:a16="http://schemas.microsoft.com/office/drawing/2014/main" id="{C83BB715-7E5D-4322-A657-4DB3BCC49C40}"/>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5846" name="AutoShape 8" descr="http://t2.baidu.com/it/u=901893593,3746547546&amp;fm=15&amp;gp=0.jpg">
            <a:extLst>
              <a:ext uri="{FF2B5EF4-FFF2-40B4-BE49-F238E27FC236}">
                <a16:creationId xmlns:a16="http://schemas.microsoft.com/office/drawing/2014/main" id="{5FD2305F-1D2E-4066-A1FF-82E456B6DA73}"/>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11" name="文本框 10">
            <a:extLst>
              <a:ext uri="{FF2B5EF4-FFF2-40B4-BE49-F238E27FC236}">
                <a16:creationId xmlns:a16="http://schemas.microsoft.com/office/drawing/2014/main" id="{E8625DB2-6D9F-4791-9B8A-DE6A860E9FD2}"/>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
        <p:nvSpPr>
          <p:cNvPr id="35849" name="文本框 1">
            <a:extLst>
              <a:ext uri="{FF2B5EF4-FFF2-40B4-BE49-F238E27FC236}">
                <a16:creationId xmlns:a16="http://schemas.microsoft.com/office/drawing/2014/main" id="{A61F8CB7-3A06-425D-8132-AF83C5A65CEE}"/>
              </a:ext>
            </a:extLst>
          </p:cNvPr>
          <p:cNvSpPr txBox="1">
            <a:spLocks noChangeArrowheads="1"/>
          </p:cNvSpPr>
          <p:nvPr/>
        </p:nvSpPr>
        <p:spPr bwMode="auto">
          <a:xfrm>
            <a:off x="1806169" y="2429708"/>
            <a:ext cx="5531662" cy="49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真理既具有绝对性，又具有相对性</a:t>
            </a:r>
          </a:p>
        </p:txBody>
      </p:sp>
      <p:pic>
        <p:nvPicPr>
          <p:cNvPr id="2" name="图片 1">
            <a:extLst>
              <a:ext uri="{FF2B5EF4-FFF2-40B4-BE49-F238E27FC236}">
                <a16:creationId xmlns:a16="http://schemas.microsoft.com/office/drawing/2014/main" id="{E1E0E4E7-FBBE-47D3-A210-C0724E6B329E}"/>
              </a:ext>
            </a:extLst>
          </p:cNvPr>
          <p:cNvPicPr>
            <a:picLocks noChangeAspect="1"/>
          </p:cNvPicPr>
          <p:nvPr/>
        </p:nvPicPr>
        <p:blipFill>
          <a:blip r:embed="rId2"/>
          <a:stretch>
            <a:fillRect/>
          </a:stretch>
        </p:blipFill>
        <p:spPr>
          <a:xfrm>
            <a:off x="3859619" y="3447774"/>
            <a:ext cx="5284381" cy="3410226"/>
          </a:xfrm>
          <a:prstGeom prst="rect">
            <a:avLst/>
          </a:prstGeom>
        </p:spPr>
      </p:pic>
      <p:pic>
        <p:nvPicPr>
          <p:cNvPr id="3" name="图片 2">
            <a:extLst>
              <a:ext uri="{FF2B5EF4-FFF2-40B4-BE49-F238E27FC236}">
                <a16:creationId xmlns:a16="http://schemas.microsoft.com/office/drawing/2014/main" id="{35D54EB3-FC18-4750-A049-BAA9F1FF49DE}"/>
              </a:ext>
            </a:extLst>
          </p:cNvPr>
          <p:cNvPicPr>
            <a:picLocks noChangeAspect="1"/>
          </p:cNvPicPr>
          <p:nvPr/>
        </p:nvPicPr>
        <p:blipFill>
          <a:blip r:embed="rId3"/>
          <a:stretch>
            <a:fillRect/>
          </a:stretch>
        </p:blipFill>
        <p:spPr>
          <a:xfrm>
            <a:off x="1" y="3447774"/>
            <a:ext cx="4058250" cy="3410226"/>
          </a:xfrm>
          <a:prstGeom prst="rect">
            <a:avLst/>
          </a:prstGeom>
        </p:spPr>
      </p:pic>
      <p:pic>
        <p:nvPicPr>
          <p:cNvPr id="4" name="图片 3">
            <a:extLst>
              <a:ext uri="{FF2B5EF4-FFF2-40B4-BE49-F238E27FC236}">
                <a16:creationId xmlns:a16="http://schemas.microsoft.com/office/drawing/2014/main" id="{D0291E7E-668E-4F7E-B0F9-8F2318373D7B}"/>
              </a:ext>
            </a:extLst>
          </p:cNvPr>
          <p:cNvPicPr>
            <a:picLocks noChangeAspect="1"/>
          </p:cNvPicPr>
          <p:nvPr/>
        </p:nvPicPr>
        <p:blipFill>
          <a:blip r:embed="rId4"/>
          <a:stretch>
            <a:fillRect/>
          </a:stretch>
        </p:blipFill>
        <p:spPr>
          <a:xfrm>
            <a:off x="7230141" y="1146086"/>
            <a:ext cx="1913859" cy="192236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CA02A57C-E835-4147-BA37-50C7FDE21C39}"/>
              </a:ext>
            </a:extLst>
          </p:cNvPr>
          <p:cNvSpPr/>
          <p:nvPr/>
        </p:nvSpPr>
        <p:spPr bwMode="auto">
          <a:xfrm>
            <a:off x="449263" y="1322388"/>
            <a:ext cx="242887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真理的绝对性</a:t>
            </a:r>
          </a:p>
        </p:txBody>
      </p:sp>
      <p:sp>
        <p:nvSpPr>
          <p:cNvPr id="35843" name="AutoShape 2" descr="http://img3.imgtn.bdimg.com/it/u=3396704897,1064270954&amp;fm=23&amp;gp=0.jpg">
            <a:extLst>
              <a:ext uri="{FF2B5EF4-FFF2-40B4-BE49-F238E27FC236}">
                <a16:creationId xmlns:a16="http://schemas.microsoft.com/office/drawing/2014/main" id="{DC617BDB-AB86-413D-A05E-352076DB603C}"/>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5844" name="AutoShape 4" descr="http://img3.imgtn.bdimg.com/it/u=3396704897,1064270954&amp;fm=23&amp;gp=0.jpg">
            <a:extLst>
              <a:ext uri="{FF2B5EF4-FFF2-40B4-BE49-F238E27FC236}">
                <a16:creationId xmlns:a16="http://schemas.microsoft.com/office/drawing/2014/main" id="{F3DE5993-CB5C-4962-9BE4-A7FDE5D39066}"/>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5845" name="AutoShape 6" descr="http://img3.imgtn.bdimg.com/it/u=3396704897,1064270954&amp;fm=23&amp;gp=0.jpg">
            <a:extLst>
              <a:ext uri="{FF2B5EF4-FFF2-40B4-BE49-F238E27FC236}">
                <a16:creationId xmlns:a16="http://schemas.microsoft.com/office/drawing/2014/main" id="{C83BB715-7E5D-4322-A657-4DB3BCC49C40}"/>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5846" name="AutoShape 8" descr="http://t2.baidu.com/it/u=901893593,3746547546&amp;fm=15&amp;gp=0.jpg">
            <a:extLst>
              <a:ext uri="{FF2B5EF4-FFF2-40B4-BE49-F238E27FC236}">
                <a16:creationId xmlns:a16="http://schemas.microsoft.com/office/drawing/2014/main" id="{5FD2305F-1D2E-4066-A1FF-82E456B6DA73}"/>
              </a:ext>
            </a:extLst>
          </p:cNvPr>
          <p:cNvSpPr>
            <a:spLocks noChangeAspect="1" noChangeArrowheads="1"/>
          </p:cNvSpPr>
          <p:nvPr/>
        </p:nvSpPr>
        <p:spPr bwMode="auto">
          <a:xfrm>
            <a:off x="144463" y="-127000"/>
            <a:ext cx="304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pic>
        <p:nvPicPr>
          <p:cNvPr id="35851" name="Picture 10">
            <a:extLst>
              <a:ext uri="{FF2B5EF4-FFF2-40B4-BE49-F238E27FC236}">
                <a16:creationId xmlns:a16="http://schemas.microsoft.com/office/drawing/2014/main" id="{11A9CC1C-8CAF-45B2-9FAA-67D183469C2E}"/>
              </a:ext>
            </a:extLst>
          </p:cNvPr>
          <p:cNvPicPr>
            <a:picLocks noChangeAspect="1" noChangeArrowheads="1"/>
          </p:cNvPicPr>
          <p:nvPr/>
        </p:nvPicPr>
        <p:blipFill>
          <a:blip r:embed="rId2" cstate="print"/>
          <a:srcRect/>
          <a:stretch>
            <a:fillRect/>
          </a:stretch>
        </p:blipFill>
        <p:spPr bwMode="auto">
          <a:xfrm>
            <a:off x="3482787" y="3878262"/>
            <a:ext cx="3715871" cy="2477247"/>
          </a:xfrm>
          <a:prstGeom prst="rect">
            <a:avLst/>
          </a:prstGeom>
          <a:ln>
            <a:noFill/>
          </a:ln>
          <a:effectLst>
            <a:softEdge rad="112500"/>
          </a:effectLst>
        </p:spPr>
      </p:pic>
      <p:sp>
        <p:nvSpPr>
          <p:cNvPr id="11" name="文本框 10">
            <a:extLst>
              <a:ext uri="{FF2B5EF4-FFF2-40B4-BE49-F238E27FC236}">
                <a16:creationId xmlns:a16="http://schemas.microsoft.com/office/drawing/2014/main" id="{E8625DB2-6D9F-4791-9B8A-DE6A860E9FD2}"/>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
        <p:nvSpPr>
          <p:cNvPr id="35849" name="文本框 1">
            <a:extLst>
              <a:ext uri="{FF2B5EF4-FFF2-40B4-BE49-F238E27FC236}">
                <a16:creationId xmlns:a16="http://schemas.microsoft.com/office/drawing/2014/main" id="{A61F8CB7-3A06-425D-8132-AF83C5A65CEE}"/>
              </a:ext>
            </a:extLst>
          </p:cNvPr>
          <p:cNvSpPr txBox="1">
            <a:spLocks noChangeArrowheads="1"/>
          </p:cNvSpPr>
          <p:nvPr/>
        </p:nvSpPr>
        <p:spPr bwMode="auto">
          <a:xfrm>
            <a:off x="815975" y="2170113"/>
            <a:ext cx="751205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①任何真理都标志着主观与客观之间的符合，都包含着</a:t>
            </a:r>
            <a:r>
              <a:rPr lang="zh-CN" altLang="en-US" sz="2400" dirty="0">
                <a:highlight>
                  <a:srgbClr val="FFFF00"/>
                </a:highlight>
              </a:rPr>
              <a:t>不依赖</a:t>
            </a:r>
            <a:r>
              <a:rPr lang="zh-CN" altLang="en-US" sz="2400" dirty="0"/>
              <a:t>于人和人的意识的客观内容。</a:t>
            </a:r>
          </a:p>
          <a:p>
            <a:pPr algn="just">
              <a:lnSpc>
                <a:spcPct val="120000"/>
              </a:lnSpc>
              <a:spcBef>
                <a:spcPts val="1400"/>
              </a:spcBef>
              <a:buFont typeface="Arial" panose="020B0604020202020204" pitchFamily="34" charset="0"/>
              <a:buNone/>
            </a:pPr>
            <a:r>
              <a:rPr lang="zh-CN" altLang="en-US" sz="2400" dirty="0"/>
              <a:t>②真理性的认识每前进一步都是对无限发展的世界的更进一步的认识。</a:t>
            </a:r>
          </a:p>
        </p:txBody>
      </p:sp>
      <p:sp>
        <p:nvSpPr>
          <p:cNvPr id="2" name="矩形 1">
            <a:extLst>
              <a:ext uri="{FF2B5EF4-FFF2-40B4-BE49-F238E27FC236}">
                <a16:creationId xmlns:a16="http://schemas.microsoft.com/office/drawing/2014/main" id="{69842250-EC5D-4A07-BE1C-93B988CB7173}"/>
              </a:ext>
            </a:extLst>
          </p:cNvPr>
          <p:cNvSpPr/>
          <p:nvPr/>
        </p:nvSpPr>
        <p:spPr>
          <a:xfrm>
            <a:off x="2878138" y="1487623"/>
            <a:ext cx="6435983" cy="369332"/>
          </a:xfrm>
          <a:prstGeom prst="rect">
            <a:avLst/>
          </a:prstGeom>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真理的绝对性是指</a:t>
            </a:r>
            <a:r>
              <a:rPr lang="zh-CN"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真理主客观统一的确定性</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a:t>
            </a:r>
            <a:r>
              <a:rPr lang="zh-CN"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发展的无限性</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3" name="矩形 2">
            <a:extLst>
              <a:ext uri="{FF2B5EF4-FFF2-40B4-BE49-F238E27FC236}">
                <a16:creationId xmlns:a16="http://schemas.microsoft.com/office/drawing/2014/main" id="{16761E5C-56FF-49B8-BCFA-D9ECA53C53A0}"/>
              </a:ext>
            </a:extLst>
          </p:cNvPr>
          <p:cNvSpPr/>
          <p:nvPr/>
        </p:nvSpPr>
        <p:spPr>
          <a:xfrm>
            <a:off x="144463" y="5535612"/>
            <a:ext cx="3026654" cy="646331"/>
          </a:xfrm>
          <a:prstGeom prst="rect">
            <a:avLst/>
          </a:prstGeom>
        </p:spPr>
        <p:txBody>
          <a:bodyPr wrap="squar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承认了真理的客观性也就是承认了真理的绝对性。</a:t>
            </a:r>
            <a:endParaRPr lang="zh-CN" altLang="en-US" dirty="0"/>
          </a:p>
        </p:txBody>
      </p:sp>
    </p:spTree>
    <p:extLst>
      <p:ext uri="{BB962C8B-B14F-4D97-AF65-F5344CB8AC3E}">
        <p14:creationId xmlns:p14="http://schemas.microsoft.com/office/powerpoint/2010/main" val="2687577792"/>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7E288802-A7D1-4075-9CB6-04417977AD28}"/>
              </a:ext>
            </a:extLst>
          </p:cNvPr>
          <p:cNvSpPr/>
          <p:nvPr/>
        </p:nvSpPr>
        <p:spPr bwMode="auto">
          <a:xfrm>
            <a:off x="609600" y="1533525"/>
            <a:ext cx="242887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真理的相对性</a:t>
            </a:r>
          </a:p>
        </p:txBody>
      </p:sp>
      <p:pic>
        <p:nvPicPr>
          <p:cNvPr id="36867" name="Picture 2" descr="http://www.people.com.cn/media/20050511/388641.tif.jpg">
            <a:extLst>
              <a:ext uri="{FF2B5EF4-FFF2-40B4-BE49-F238E27FC236}">
                <a16:creationId xmlns:a16="http://schemas.microsoft.com/office/drawing/2014/main" id="{846B0EAA-F2A0-4101-A377-4B66FAB27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025" y="2347913"/>
            <a:ext cx="38639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1A955444-6238-4787-BD34-77C3C0AB8D96}"/>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
        <p:nvSpPr>
          <p:cNvPr id="36869" name="文本框 1">
            <a:extLst>
              <a:ext uri="{FF2B5EF4-FFF2-40B4-BE49-F238E27FC236}">
                <a16:creationId xmlns:a16="http://schemas.microsoft.com/office/drawing/2014/main" id="{82830FC7-8F87-4754-A538-FF8DF0220960}"/>
              </a:ext>
            </a:extLst>
          </p:cNvPr>
          <p:cNvSpPr txBox="1">
            <a:spLocks noChangeArrowheads="1"/>
          </p:cNvSpPr>
          <p:nvPr/>
        </p:nvSpPr>
        <p:spPr bwMode="auto">
          <a:xfrm>
            <a:off x="609600" y="2787650"/>
            <a:ext cx="4294188"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①</a:t>
            </a:r>
            <a:r>
              <a:rPr lang="zh-CN" altLang="en-US" sz="2400" b="1" dirty="0">
                <a:solidFill>
                  <a:srgbClr val="014D23"/>
                </a:solidFill>
              </a:rPr>
              <a:t>广度上</a:t>
            </a:r>
            <a:r>
              <a:rPr lang="zh-CN" altLang="en-US" sz="2400" dirty="0"/>
              <a:t>，任何真理都只是对物质世界某一领域、某一侧面的正确认识，</a:t>
            </a:r>
            <a:r>
              <a:rPr lang="zh-CN" altLang="en-US" sz="2400" dirty="0">
                <a:highlight>
                  <a:srgbClr val="FFFF00"/>
                </a:highlight>
              </a:rPr>
              <a:t>还有待于扩展</a:t>
            </a:r>
            <a:r>
              <a:rPr lang="zh-CN" altLang="en-US" sz="2400" dirty="0"/>
              <a:t>。</a:t>
            </a:r>
          </a:p>
          <a:p>
            <a:pPr algn="just">
              <a:lnSpc>
                <a:spcPct val="120000"/>
              </a:lnSpc>
              <a:spcBef>
                <a:spcPts val="1400"/>
              </a:spcBef>
              <a:buFont typeface="Arial" panose="020B0604020202020204" pitchFamily="34" charset="0"/>
              <a:buNone/>
            </a:pPr>
            <a:r>
              <a:rPr lang="zh-CN" altLang="en-US" sz="2400" dirty="0"/>
              <a:t>②</a:t>
            </a:r>
            <a:r>
              <a:rPr lang="zh-CN" altLang="en-US" sz="2400" b="1" dirty="0">
                <a:solidFill>
                  <a:srgbClr val="014D23"/>
                </a:solidFill>
              </a:rPr>
              <a:t>深度上</a:t>
            </a:r>
            <a:r>
              <a:rPr lang="zh-CN" altLang="en-US" sz="2400" dirty="0"/>
              <a:t>，任何真理都只是对客观对象一定程度、一定层次的正确反映，</a:t>
            </a:r>
            <a:r>
              <a:rPr lang="zh-CN" altLang="en-US" sz="2400" dirty="0">
                <a:highlight>
                  <a:srgbClr val="FFFF00"/>
                </a:highlight>
              </a:rPr>
              <a:t>还有待于深化</a:t>
            </a:r>
            <a:r>
              <a:rPr lang="zh-CN" altLang="en-US" sz="2400" dirty="0"/>
              <a:t>。 </a:t>
            </a:r>
          </a:p>
        </p:txBody>
      </p:sp>
      <p:sp>
        <p:nvSpPr>
          <p:cNvPr id="2" name="矩形 1">
            <a:extLst>
              <a:ext uri="{FF2B5EF4-FFF2-40B4-BE49-F238E27FC236}">
                <a16:creationId xmlns:a16="http://schemas.microsoft.com/office/drawing/2014/main" id="{B20AAF04-A419-4ABD-AD94-83510140DF34}"/>
              </a:ext>
            </a:extLst>
          </p:cNvPr>
          <p:cNvSpPr/>
          <p:nvPr/>
        </p:nvSpPr>
        <p:spPr>
          <a:xfrm>
            <a:off x="3176257" y="1533525"/>
            <a:ext cx="5858539" cy="646331"/>
          </a:xfrm>
          <a:prstGeom prst="rect">
            <a:avLst/>
          </a:prstGeom>
        </p:spPr>
        <p:txBody>
          <a:bodyPr wrap="squar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真理</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的相对性是指</a:t>
            </a:r>
            <a:r>
              <a:rPr lang="zh-CN" altLang="zh-CN" kern="1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人们</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在一定条件下对客观事物及其本质和发展规律的</a:t>
            </a:r>
            <a:r>
              <a:rPr lang="zh-CN" altLang="zh-CN" kern="100"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正确认识</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总是有限度的、不完善的。</a:t>
            </a:r>
            <a:endParaRPr lang="zh-CN" altLang="en-US" dirty="0"/>
          </a:p>
        </p:txBody>
      </p:sp>
      <p:sp>
        <p:nvSpPr>
          <p:cNvPr id="3" name="文本框 2">
            <a:extLst>
              <a:ext uri="{FF2B5EF4-FFF2-40B4-BE49-F238E27FC236}">
                <a16:creationId xmlns:a16="http://schemas.microsoft.com/office/drawing/2014/main" id="{701ECA27-BC84-4A8B-A48E-4013D2FE3CAB}"/>
              </a:ext>
            </a:extLst>
          </p:cNvPr>
          <p:cNvSpPr txBox="1"/>
          <p:nvPr/>
        </p:nvSpPr>
        <p:spPr bwMode="auto">
          <a:xfrm>
            <a:off x="1047859" y="6103203"/>
            <a:ext cx="7436921" cy="369332"/>
          </a:xfrm>
          <a:prstGeom prst="rect">
            <a:avLst/>
          </a:prstGeom>
          <a:noFill/>
          <a:ln>
            <a:noFill/>
          </a:ln>
        </p:spPr>
        <p:txBody>
          <a:bodyPr wrap="square" rtlCol="0">
            <a:spAutoFit/>
          </a:bodyPr>
          <a:lstStyle/>
          <a:p>
            <a:r>
              <a:rPr lang="zh-CN" altLang="zh-CN" dirty="0">
                <a:solidFill>
                  <a:srgbClr val="FF0000"/>
                </a:solidFill>
              </a:rPr>
              <a:t>任何真理都只能是主观对客观事物近似正确即相对正确的反映。</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a:extLst>
              <a:ext uri="{FF2B5EF4-FFF2-40B4-BE49-F238E27FC236}">
                <a16:creationId xmlns:a16="http://schemas.microsoft.com/office/drawing/2014/main" id="{5078D27E-DEE8-4BFB-8909-9E8AB8906431}"/>
              </a:ext>
            </a:extLst>
          </p:cNvPr>
          <p:cNvSpPr/>
          <p:nvPr/>
        </p:nvSpPr>
        <p:spPr bwMode="auto">
          <a:xfrm>
            <a:off x="609600" y="1277938"/>
            <a:ext cx="452755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真理绝对性与相对性的关系</a:t>
            </a:r>
          </a:p>
        </p:txBody>
      </p:sp>
      <p:grpSp>
        <p:nvGrpSpPr>
          <p:cNvPr id="37891" name="组合 1">
            <a:extLst>
              <a:ext uri="{FF2B5EF4-FFF2-40B4-BE49-F238E27FC236}">
                <a16:creationId xmlns:a16="http://schemas.microsoft.com/office/drawing/2014/main" id="{90853C07-DAE7-4926-8BB3-44E3913A846A}"/>
              </a:ext>
            </a:extLst>
          </p:cNvPr>
          <p:cNvGrpSpPr>
            <a:grpSpLocks/>
          </p:cNvGrpSpPr>
          <p:nvPr/>
        </p:nvGrpSpPr>
        <p:grpSpPr bwMode="auto">
          <a:xfrm>
            <a:off x="889000" y="2201863"/>
            <a:ext cx="7366000" cy="4127500"/>
            <a:chOff x="889760" y="2389747"/>
            <a:chExt cx="7364480" cy="4127897"/>
          </a:xfrm>
        </p:grpSpPr>
        <p:sp>
          <p:nvSpPr>
            <p:cNvPr id="14" name="椭圆 13">
              <a:extLst>
                <a:ext uri="{FF2B5EF4-FFF2-40B4-BE49-F238E27FC236}">
                  <a16:creationId xmlns:a16="http://schemas.microsoft.com/office/drawing/2014/main" id="{463B119C-804C-41AB-A625-83CA0389B943}"/>
                </a:ext>
              </a:extLst>
            </p:cNvPr>
            <p:cNvSpPr/>
            <p:nvPr/>
          </p:nvSpPr>
          <p:spPr bwMode="auto">
            <a:xfrm>
              <a:off x="889760" y="2389747"/>
              <a:ext cx="7364480" cy="4127897"/>
            </a:xfrm>
            <a:prstGeom prst="ellipse">
              <a:avLst/>
            </a:prstGeom>
            <a:solidFill>
              <a:schemeClr val="accent4">
                <a:lumMod val="20000"/>
                <a:lumOff val="80000"/>
              </a:schemeClr>
            </a:solidFill>
            <a:ln>
              <a:noFill/>
            </a:ln>
            <a:effectLst/>
          </p:spPr>
          <p:txBody>
            <a:bodyPr wrap="none" lIns="90170" tIns="46990" rIns="90170" bIns="46990" anchor="ctr"/>
            <a:lstStyle/>
            <a:p>
              <a:pPr defTabSz="914400" eaLnBrk="1" hangingPunct="1">
                <a:buFont typeface="Arial" panose="020B0604020202020204" pitchFamily="34" charset="0"/>
                <a:buNone/>
                <a:defRPr/>
              </a:pPr>
              <a:endParaRPr lang="zh-CN" altLang="en-US">
                <a:ea typeface="宋体" panose="02010600030101010101" pitchFamily="2" charset="-122"/>
              </a:endParaRPr>
            </a:p>
          </p:txBody>
        </p:sp>
        <p:sp>
          <p:nvSpPr>
            <p:cNvPr id="37895" name="矩形 1">
              <a:extLst>
                <a:ext uri="{FF2B5EF4-FFF2-40B4-BE49-F238E27FC236}">
                  <a16:creationId xmlns:a16="http://schemas.microsoft.com/office/drawing/2014/main" id="{A19BBB07-17D3-436A-8AC5-CF39C07A62CC}"/>
                </a:ext>
              </a:extLst>
            </p:cNvPr>
            <p:cNvSpPr>
              <a:spLocks noChangeArrowheads="1"/>
            </p:cNvSpPr>
            <p:nvPr/>
          </p:nvSpPr>
          <p:spPr bwMode="auto">
            <a:xfrm>
              <a:off x="1734136" y="3102603"/>
              <a:ext cx="5491617" cy="41279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ts val="2500"/>
                </a:lnSpc>
                <a:spcBef>
                  <a:spcPct val="20000"/>
                </a:spcBef>
                <a:defRPr/>
              </a:pPr>
              <a:r>
                <a:rPr lang="zh-CN" altLang="zh-CN" sz="2400" b="1" dirty="0">
                  <a:solidFill>
                    <a:srgbClr val="014D23"/>
                  </a:solidFill>
                  <a:latin typeface="+mj-ea"/>
                  <a:ea typeface="+mj-ea"/>
                  <a:sym typeface="黑体" panose="02010609060101010101" pitchFamily="49" charset="-122"/>
                </a:rPr>
                <a:t>真理的绝对性和相对性是辩证统一的</a:t>
              </a:r>
              <a:endParaRPr lang="zh-CN" altLang="en-US" sz="2400" b="1" dirty="0">
                <a:solidFill>
                  <a:srgbClr val="014D23"/>
                </a:solidFill>
                <a:latin typeface="+mj-ea"/>
                <a:ea typeface="+mj-ea"/>
                <a:sym typeface="黑体" panose="02010609060101010101" pitchFamily="49" charset="-122"/>
              </a:endParaRPr>
            </a:p>
          </p:txBody>
        </p:sp>
        <p:sp>
          <p:nvSpPr>
            <p:cNvPr id="6" name="任意多边形 5">
              <a:extLst>
                <a:ext uri="{FF2B5EF4-FFF2-40B4-BE49-F238E27FC236}">
                  <a16:creationId xmlns:a16="http://schemas.microsoft.com/office/drawing/2014/main" id="{430F2967-E956-41B5-9178-241C7FB6E2D4}"/>
                </a:ext>
              </a:extLst>
            </p:cNvPr>
            <p:cNvSpPr/>
            <p:nvPr/>
          </p:nvSpPr>
          <p:spPr>
            <a:xfrm>
              <a:off x="2042047" y="4179031"/>
              <a:ext cx="1023727" cy="1676561"/>
            </a:xfrm>
            <a:custGeom>
              <a:avLst/>
              <a:gdLst>
                <a:gd name="connsiteX0" fmla="*/ 170810 w 1676724"/>
                <a:gd name="connsiteY0" fmla="*/ 0 h 1024656"/>
                <a:gd name="connsiteX1" fmla="*/ 1505914 w 1676724"/>
                <a:gd name="connsiteY1" fmla="*/ 0 h 1024656"/>
                <a:gd name="connsiteX2" fmla="*/ 1676724 w 1676724"/>
                <a:gd name="connsiteY2" fmla="*/ 170810 h 1024656"/>
                <a:gd name="connsiteX3" fmla="*/ 1676724 w 1676724"/>
                <a:gd name="connsiteY3" fmla="*/ 1024656 h 1024656"/>
                <a:gd name="connsiteX4" fmla="*/ 1676724 w 1676724"/>
                <a:gd name="connsiteY4" fmla="*/ 1024656 h 1024656"/>
                <a:gd name="connsiteX5" fmla="*/ 0 w 1676724"/>
                <a:gd name="connsiteY5" fmla="*/ 1024656 h 1024656"/>
                <a:gd name="connsiteX6" fmla="*/ 0 w 1676724"/>
                <a:gd name="connsiteY6" fmla="*/ 1024656 h 1024656"/>
                <a:gd name="connsiteX7" fmla="*/ 0 w 1676724"/>
                <a:gd name="connsiteY7" fmla="*/ 170810 h 1024656"/>
                <a:gd name="connsiteX8" fmla="*/ 170810 w 1676724"/>
                <a:gd name="connsiteY8" fmla="*/ 0 h 10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724" h="1024656">
                  <a:moveTo>
                    <a:pt x="1" y="920273"/>
                  </a:moveTo>
                  <a:lnTo>
                    <a:pt x="1" y="104383"/>
                  </a:lnTo>
                  <a:cubicBezTo>
                    <a:pt x="1" y="46734"/>
                    <a:pt x="125141" y="0"/>
                    <a:pt x="279510" y="0"/>
                  </a:cubicBezTo>
                  <a:lnTo>
                    <a:pt x="1676723" y="0"/>
                  </a:lnTo>
                  <a:lnTo>
                    <a:pt x="1676723" y="0"/>
                  </a:lnTo>
                  <a:lnTo>
                    <a:pt x="1676723" y="1024656"/>
                  </a:lnTo>
                  <a:lnTo>
                    <a:pt x="1676723" y="1024656"/>
                  </a:lnTo>
                  <a:lnTo>
                    <a:pt x="279510" y="1024656"/>
                  </a:lnTo>
                  <a:cubicBezTo>
                    <a:pt x="125141" y="1024656"/>
                    <a:pt x="1" y="977922"/>
                    <a:pt x="1" y="920273"/>
                  </a:cubicBezTo>
                  <a:close/>
                </a:path>
              </a:pathLst>
            </a:custGeom>
            <a:solidFill>
              <a:srgbClr val="FF6600">
                <a:alpha val="54000"/>
              </a:srgb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130037" tIns="183380" rIns="120016" bIns="183378" spcCol="1270" anchor="ctr"/>
            <a:lstStyle/>
            <a:p>
              <a:pPr algn="ctr" defTabSz="933450">
                <a:lnSpc>
                  <a:spcPct val="90000"/>
                </a:lnSpc>
                <a:spcAft>
                  <a:spcPct val="35000"/>
                </a:spcAft>
                <a:defRPr/>
              </a:pPr>
              <a:r>
                <a:rPr lang="zh-CN" sz="2400" dirty="0">
                  <a:latin typeface="+mj-ea"/>
                  <a:ea typeface="+mj-ea"/>
                  <a:sym typeface="+mn-ea"/>
                </a:rPr>
                <a:t>具有绝对性的真理</a:t>
              </a:r>
              <a:endParaRPr lang="zh-CN" altLang="en-US" sz="2400" dirty="0">
                <a:latin typeface="+mj-ea"/>
                <a:ea typeface="+mj-ea"/>
                <a:sym typeface="+mn-ea"/>
              </a:endParaRPr>
            </a:p>
          </p:txBody>
        </p:sp>
        <p:sp>
          <p:nvSpPr>
            <p:cNvPr id="7" name="任意多边形 6">
              <a:extLst>
                <a:ext uri="{FF2B5EF4-FFF2-40B4-BE49-F238E27FC236}">
                  <a16:creationId xmlns:a16="http://schemas.microsoft.com/office/drawing/2014/main" id="{C159254F-9DE9-49AC-91F2-203E9AD63B77}"/>
                </a:ext>
              </a:extLst>
            </p:cNvPr>
            <p:cNvSpPr/>
            <p:nvPr/>
          </p:nvSpPr>
          <p:spPr>
            <a:xfrm>
              <a:off x="6224247" y="4212372"/>
              <a:ext cx="1023726" cy="1636869"/>
            </a:xfrm>
            <a:custGeom>
              <a:avLst/>
              <a:gdLst>
                <a:gd name="connsiteX0" fmla="*/ 170810 w 1676724"/>
                <a:gd name="connsiteY0" fmla="*/ 0 h 1024656"/>
                <a:gd name="connsiteX1" fmla="*/ 1505914 w 1676724"/>
                <a:gd name="connsiteY1" fmla="*/ 0 h 1024656"/>
                <a:gd name="connsiteX2" fmla="*/ 1676724 w 1676724"/>
                <a:gd name="connsiteY2" fmla="*/ 170810 h 1024656"/>
                <a:gd name="connsiteX3" fmla="*/ 1676724 w 1676724"/>
                <a:gd name="connsiteY3" fmla="*/ 1024656 h 1024656"/>
                <a:gd name="connsiteX4" fmla="*/ 1676724 w 1676724"/>
                <a:gd name="connsiteY4" fmla="*/ 1024656 h 1024656"/>
                <a:gd name="connsiteX5" fmla="*/ 0 w 1676724"/>
                <a:gd name="connsiteY5" fmla="*/ 1024656 h 1024656"/>
                <a:gd name="connsiteX6" fmla="*/ 0 w 1676724"/>
                <a:gd name="connsiteY6" fmla="*/ 1024656 h 1024656"/>
                <a:gd name="connsiteX7" fmla="*/ 0 w 1676724"/>
                <a:gd name="connsiteY7" fmla="*/ 170810 h 1024656"/>
                <a:gd name="connsiteX8" fmla="*/ 170810 w 1676724"/>
                <a:gd name="connsiteY8" fmla="*/ 0 h 102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724" h="1024656">
                  <a:moveTo>
                    <a:pt x="1676724" y="104383"/>
                  </a:moveTo>
                  <a:lnTo>
                    <a:pt x="1676724" y="920273"/>
                  </a:lnTo>
                  <a:cubicBezTo>
                    <a:pt x="1676724" y="977922"/>
                    <a:pt x="1551584" y="1024656"/>
                    <a:pt x="1397214" y="1024656"/>
                  </a:cubicBezTo>
                  <a:lnTo>
                    <a:pt x="0" y="1024656"/>
                  </a:lnTo>
                  <a:lnTo>
                    <a:pt x="0" y="1024656"/>
                  </a:lnTo>
                  <a:lnTo>
                    <a:pt x="0" y="0"/>
                  </a:lnTo>
                  <a:lnTo>
                    <a:pt x="0" y="0"/>
                  </a:lnTo>
                  <a:lnTo>
                    <a:pt x="1397214" y="0"/>
                  </a:lnTo>
                  <a:cubicBezTo>
                    <a:pt x="1551584" y="0"/>
                    <a:pt x="1676724" y="46734"/>
                    <a:pt x="1676724" y="104383"/>
                  </a:cubicBezTo>
                  <a:close/>
                </a:path>
              </a:pathLst>
            </a:custGeom>
            <a:solidFill>
              <a:srgbClr val="FF6600">
                <a:alpha val="54000"/>
              </a:srgb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lIns="120015" tIns="183380" rIns="130039" bIns="183378" spcCol="1270" anchor="ctr"/>
            <a:lstStyle/>
            <a:p>
              <a:pPr algn="ctr" defTabSz="933450">
                <a:lnSpc>
                  <a:spcPct val="90000"/>
                </a:lnSpc>
                <a:spcAft>
                  <a:spcPct val="35000"/>
                </a:spcAft>
                <a:defRPr/>
              </a:pPr>
              <a:r>
                <a:rPr lang="zh-CN" sz="2400" dirty="0">
                  <a:latin typeface="+mj-ea"/>
                  <a:ea typeface="+mj-ea"/>
                  <a:sym typeface="+mn-ea"/>
                </a:rPr>
                <a:t>具有相对性的真理</a:t>
              </a:r>
              <a:endParaRPr lang="zh-CN" altLang="en-US" sz="2400" dirty="0">
                <a:latin typeface="+mj-ea"/>
                <a:ea typeface="+mj-ea"/>
                <a:sym typeface="+mn-ea"/>
              </a:endParaRPr>
            </a:p>
          </p:txBody>
        </p:sp>
        <p:sp>
          <p:nvSpPr>
            <p:cNvPr id="37897" name="左右箭头 10">
              <a:extLst>
                <a:ext uri="{FF2B5EF4-FFF2-40B4-BE49-F238E27FC236}">
                  <a16:creationId xmlns:a16="http://schemas.microsoft.com/office/drawing/2014/main" id="{151008A5-7649-4F9D-815F-E92F61265C38}"/>
                </a:ext>
              </a:extLst>
            </p:cNvPr>
            <p:cNvSpPr>
              <a:spLocks noChangeArrowheads="1"/>
            </p:cNvSpPr>
            <p:nvPr/>
          </p:nvSpPr>
          <p:spPr bwMode="auto">
            <a:xfrm>
              <a:off x="3741063" y="4562663"/>
              <a:ext cx="1584325" cy="576262"/>
            </a:xfrm>
            <a:prstGeom prst="leftRightArrow">
              <a:avLst>
                <a:gd name="adj1" fmla="val 50000"/>
                <a:gd name="adj2" fmla="val 49895"/>
              </a:avLst>
            </a:prstGeom>
            <a:solidFill>
              <a:srgbClr val="FF6600">
                <a:alpha val="8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7899" name="矩形 11">
              <a:extLst>
                <a:ext uri="{FF2B5EF4-FFF2-40B4-BE49-F238E27FC236}">
                  <a16:creationId xmlns:a16="http://schemas.microsoft.com/office/drawing/2014/main" id="{6576FD27-4E2A-4163-A955-F7C8002BF2B0}"/>
                </a:ext>
              </a:extLst>
            </p:cNvPr>
            <p:cNvSpPr>
              <a:spLocks noChangeArrowheads="1"/>
            </p:cNvSpPr>
            <p:nvPr/>
          </p:nvSpPr>
          <p:spPr bwMode="auto">
            <a:xfrm>
              <a:off x="3229252" y="3797994"/>
              <a:ext cx="2953728" cy="462007"/>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sz="2400" dirty="0">
                  <a:latin typeface="+mj-ea"/>
                  <a:ea typeface="+mj-ea"/>
                  <a:sym typeface="+mn-ea"/>
                </a:rPr>
                <a:t>相互依存和相互包含</a:t>
              </a:r>
              <a:endParaRPr lang="zh-CN" altLang="en-US" sz="2400" dirty="0">
                <a:latin typeface="+mj-ea"/>
                <a:ea typeface="+mj-ea"/>
                <a:sym typeface="+mn-ea"/>
              </a:endParaRPr>
            </a:p>
          </p:txBody>
        </p:sp>
        <p:sp>
          <p:nvSpPr>
            <p:cNvPr id="37900" name="矩形 12">
              <a:extLst>
                <a:ext uri="{FF2B5EF4-FFF2-40B4-BE49-F238E27FC236}">
                  <a16:creationId xmlns:a16="http://schemas.microsoft.com/office/drawing/2014/main" id="{FD3B27B3-9682-42AE-B8CF-C420B2696BEE}"/>
                </a:ext>
              </a:extLst>
            </p:cNvPr>
            <p:cNvSpPr>
              <a:spLocks noChangeArrowheads="1"/>
            </p:cNvSpPr>
            <p:nvPr/>
          </p:nvSpPr>
          <p:spPr bwMode="auto">
            <a:xfrm>
              <a:off x="3910150" y="5366595"/>
              <a:ext cx="1415758" cy="462007"/>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zh-CN" sz="2400" dirty="0">
                  <a:latin typeface="+mj-ea"/>
                  <a:ea typeface="+mj-ea"/>
                  <a:sym typeface="+mn-ea"/>
                </a:rPr>
                <a:t>辩证转化</a:t>
              </a:r>
              <a:endParaRPr lang="zh-CN" altLang="en-US" sz="2400" dirty="0">
                <a:latin typeface="+mj-ea"/>
                <a:ea typeface="+mj-ea"/>
                <a:sym typeface="+mn-ea"/>
              </a:endParaRPr>
            </a:p>
          </p:txBody>
        </p:sp>
      </p:grpSp>
      <p:sp>
        <p:nvSpPr>
          <p:cNvPr id="12" name="文本框 11">
            <a:extLst>
              <a:ext uri="{FF2B5EF4-FFF2-40B4-BE49-F238E27FC236}">
                <a16:creationId xmlns:a16="http://schemas.microsoft.com/office/drawing/2014/main" id="{05B1D714-DD2D-486B-9610-DE9113307CEB}"/>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15">
            <a:extLst>
              <a:ext uri="{FF2B5EF4-FFF2-40B4-BE49-F238E27FC236}">
                <a16:creationId xmlns:a16="http://schemas.microsoft.com/office/drawing/2014/main" id="{D45CAB10-291A-4F95-A4A2-9CF0B042EC2D}"/>
              </a:ext>
            </a:extLst>
          </p:cNvPr>
          <p:cNvSpPr/>
          <p:nvPr/>
        </p:nvSpPr>
        <p:spPr bwMode="auto">
          <a:xfrm>
            <a:off x="609600" y="1295400"/>
            <a:ext cx="452755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真理绝对性与相对性的关系</a:t>
            </a:r>
          </a:p>
        </p:txBody>
      </p:sp>
      <p:grpSp>
        <p:nvGrpSpPr>
          <p:cNvPr id="38915" name="组合 1">
            <a:extLst>
              <a:ext uri="{FF2B5EF4-FFF2-40B4-BE49-F238E27FC236}">
                <a16:creationId xmlns:a16="http://schemas.microsoft.com/office/drawing/2014/main" id="{1F40FB89-57AF-4AE9-9ADA-B6812E7F65CC}"/>
              </a:ext>
            </a:extLst>
          </p:cNvPr>
          <p:cNvGrpSpPr>
            <a:grpSpLocks/>
          </p:cNvGrpSpPr>
          <p:nvPr/>
        </p:nvGrpSpPr>
        <p:grpSpPr bwMode="auto">
          <a:xfrm>
            <a:off x="914400" y="2222500"/>
            <a:ext cx="7315200" cy="3935413"/>
            <a:chOff x="726143" y="2146712"/>
            <a:chExt cx="7315187" cy="3934500"/>
          </a:xfrm>
        </p:grpSpPr>
        <p:sp>
          <p:nvSpPr>
            <p:cNvPr id="38918" name="Text Box 2">
              <a:extLst>
                <a:ext uri="{FF2B5EF4-FFF2-40B4-BE49-F238E27FC236}">
                  <a16:creationId xmlns:a16="http://schemas.microsoft.com/office/drawing/2014/main" id="{DA7B1527-65AC-437A-A8D0-B3E315C8659D}"/>
                </a:ext>
              </a:extLst>
            </p:cNvPr>
            <p:cNvSpPr txBox="1">
              <a:spLocks noChangeArrowheads="1"/>
            </p:cNvSpPr>
            <p:nvPr/>
          </p:nvSpPr>
          <p:spPr bwMode="auto">
            <a:xfrm>
              <a:off x="3959875" y="2441918"/>
              <a:ext cx="1044573" cy="463442"/>
            </a:xfrm>
            <a:prstGeom prst="rect">
              <a:avLst/>
            </a:prstGeom>
            <a:solidFill>
              <a:schemeClr val="accent4">
                <a:lumMod val="20000"/>
                <a:lumOff val="80000"/>
              </a:schemeClr>
            </a:solidFill>
            <a:ln>
              <a:noFill/>
            </a:ln>
          </p:spPr>
          <p:txBody>
            <a:bodyPr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400">
                  <a:latin typeface="+mj-ea"/>
                  <a:ea typeface="+mj-ea"/>
                  <a:sym typeface="+mn-ea"/>
                </a:rPr>
                <a:t>真理</a:t>
              </a:r>
            </a:p>
          </p:txBody>
        </p:sp>
        <p:sp>
          <p:nvSpPr>
            <p:cNvPr id="38919" name="Line 4">
              <a:extLst>
                <a:ext uri="{FF2B5EF4-FFF2-40B4-BE49-F238E27FC236}">
                  <a16:creationId xmlns:a16="http://schemas.microsoft.com/office/drawing/2014/main" id="{655BB184-5E3E-4A3E-9752-28C9C7511EB2}"/>
                </a:ext>
              </a:extLst>
            </p:cNvPr>
            <p:cNvSpPr>
              <a:spLocks noChangeShapeType="1"/>
            </p:cNvSpPr>
            <p:nvPr/>
          </p:nvSpPr>
          <p:spPr bwMode="auto">
            <a:xfrm>
              <a:off x="1688166" y="2699034"/>
              <a:ext cx="0" cy="622156"/>
            </a:xfrm>
            <a:prstGeom prst="line">
              <a:avLst/>
            </a:prstGeom>
            <a:noFill/>
            <a:ln w="38100">
              <a:solidFill>
                <a:srgbClr val="FF6600"/>
              </a:solidFill>
              <a:round/>
              <a:tailEnd type="triangle" w="med" len="med"/>
            </a:ln>
          </p:spPr>
          <p:txBody>
            <a:bodyPr/>
            <a:lstStyle/>
            <a:p>
              <a:pPr>
                <a:defRPr/>
              </a:pPr>
              <a:endParaRPr lang="zh-CN" altLang="en-US" sz="2400">
                <a:latin typeface="+mj-ea"/>
                <a:ea typeface="+mj-ea"/>
              </a:endParaRPr>
            </a:p>
          </p:txBody>
        </p:sp>
        <p:sp>
          <p:nvSpPr>
            <p:cNvPr id="38920" name="Rectangle 5">
              <a:extLst>
                <a:ext uri="{FF2B5EF4-FFF2-40B4-BE49-F238E27FC236}">
                  <a16:creationId xmlns:a16="http://schemas.microsoft.com/office/drawing/2014/main" id="{97D53CC1-4176-4B20-ABCE-38D93F333698}"/>
                </a:ext>
              </a:extLst>
            </p:cNvPr>
            <p:cNvSpPr>
              <a:spLocks noChangeArrowheads="1"/>
            </p:cNvSpPr>
            <p:nvPr/>
          </p:nvSpPr>
          <p:spPr bwMode="auto">
            <a:xfrm>
              <a:off x="1062692" y="3505297"/>
              <a:ext cx="1490660" cy="847528"/>
            </a:xfrm>
            <a:prstGeom prst="rect">
              <a:avLst/>
            </a:prstGeom>
            <a:solidFill>
              <a:schemeClr val="accent4">
                <a:lumMod val="20000"/>
                <a:lumOff val="80000"/>
              </a:schemeClr>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dirty="0">
                  <a:latin typeface="+mj-ea"/>
                  <a:ea typeface="+mj-ea"/>
                  <a:sym typeface="+mn-ea"/>
                </a:rPr>
                <a:t>确定性</a:t>
              </a:r>
            </a:p>
            <a:p>
              <a:pPr algn="ctr">
                <a:defRPr/>
              </a:pPr>
              <a:r>
                <a:rPr lang="zh-CN" altLang="en-US" sz="2400" dirty="0">
                  <a:latin typeface="+mj-ea"/>
                  <a:ea typeface="+mj-ea"/>
                  <a:sym typeface="+mn-ea"/>
                </a:rPr>
                <a:t>无条件性</a:t>
              </a:r>
            </a:p>
          </p:txBody>
        </p:sp>
        <p:sp>
          <p:nvSpPr>
            <p:cNvPr id="38921" name="Line 6">
              <a:extLst>
                <a:ext uri="{FF2B5EF4-FFF2-40B4-BE49-F238E27FC236}">
                  <a16:creationId xmlns:a16="http://schemas.microsoft.com/office/drawing/2014/main" id="{E702B52A-C166-471A-8EC8-CAEFEA29EACA}"/>
                </a:ext>
              </a:extLst>
            </p:cNvPr>
            <p:cNvSpPr>
              <a:spLocks noChangeShapeType="1"/>
            </p:cNvSpPr>
            <p:nvPr/>
          </p:nvSpPr>
          <p:spPr bwMode="auto">
            <a:xfrm>
              <a:off x="1688166" y="4517887"/>
              <a:ext cx="0" cy="760237"/>
            </a:xfrm>
            <a:prstGeom prst="line">
              <a:avLst/>
            </a:prstGeom>
            <a:noFill/>
            <a:ln w="38100">
              <a:solidFill>
                <a:srgbClr val="FF6600"/>
              </a:solidFill>
              <a:round/>
              <a:tailEnd type="triangle" w="med" len="med"/>
            </a:ln>
          </p:spPr>
          <p:txBody>
            <a:bodyPr/>
            <a:lstStyle/>
            <a:p>
              <a:pPr>
                <a:defRPr/>
              </a:pPr>
              <a:endParaRPr lang="zh-CN" altLang="en-US" sz="2400">
                <a:latin typeface="+mj-ea"/>
                <a:ea typeface="+mj-ea"/>
              </a:endParaRPr>
            </a:p>
          </p:txBody>
        </p:sp>
        <p:sp>
          <p:nvSpPr>
            <p:cNvPr id="38922" name="Oval 7">
              <a:extLst>
                <a:ext uri="{FF2B5EF4-FFF2-40B4-BE49-F238E27FC236}">
                  <a16:creationId xmlns:a16="http://schemas.microsoft.com/office/drawing/2014/main" id="{BCF5F734-B87D-4116-A1F8-C02E31C48662}"/>
                </a:ext>
              </a:extLst>
            </p:cNvPr>
            <p:cNvSpPr>
              <a:spLocks noChangeArrowheads="1"/>
            </p:cNvSpPr>
            <p:nvPr/>
          </p:nvSpPr>
          <p:spPr bwMode="auto">
            <a:xfrm>
              <a:off x="1062692" y="5359067"/>
              <a:ext cx="1490660" cy="722145"/>
            </a:xfrm>
            <a:prstGeom prst="ellipse">
              <a:avLst/>
            </a:prstGeom>
            <a:solidFill>
              <a:schemeClr val="accent4">
                <a:lumMod val="20000"/>
                <a:lumOff val="80000"/>
              </a:schemeClr>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a:latin typeface="+mj-ea"/>
                  <a:ea typeface="+mj-ea"/>
                  <a:sym typeface="+mn-ea"/>
                </a:rPr>
                <a:t>绝对性</a:t>
              </a:r>
            </a:p>
          </p:txBody>
        </p:sp>
        <p:sp>
          <p:nvSpPr>
            <p:cNvPr id="38923" name="Line 8">
              <a:extLst>
                <a:ext uri="{FF2B5EF4-FFF2-40B4-BE49-F238E27FC236}">
                  <a16:creationId xmlns:a16="http://schemas.microsoft.com/office/drawing/2014/main" id="{49C857D0-0575-4A36-94EA-536292EBB0AD}"/>
                </a:ext>
              </a:extLst>
            </p:cNvPr>
            <p:cNvSpPr>
              <a:spLocks noChangeShapeType="1"/>
            </p:cNvSpPr>
            <p:nvPr/>
          </p:nvSpPr>
          <p:spPr bwMode="auto">
            <a:xfrm>
              <a:off x="5161610" y="2689511"/>
              <a:ext cx="2124071" cy="0"/>
            </a:xfrm>
            <a:prstGeom prst="line">
              <a:avLst/>
            </a:prstGeom>
            <a:noFill/>
            <a:ln w="38100">
              <a:solidFill>
                <a:srgbClr val="FF6600"/>
              </a:solidFill>
              <a:round/>
            </a:ln>
          </p:spPr>
          <p:txBody>
            <a:bodyPr/>
            <a:lstStyle/>
            <a:p>
              <a:pPr>
                <a:defRPr/>
              </a:pPr>
              <a:endParaRPr lang="zh-CN" altLang="en-US" sz="2400">
                <a:latin typeface="+mj-ea"/>
                <a:ea typeface="+mj-ea"/>
              </a:endParaRPr>
            </a:p>
          </p:txBody>
        </p:sp>
        <p:sp>
          <p:nvSpPr>
            <p:cNvPr id="38924" name="Line 9">
              <a:extLst>
                <a:ext uri="{FF2B5EF4-FFF2-40B4-BE49-F238E27FC236}">
                  <a16:creationId xmlns:a16="http://schemas.microsoft.com/office/drawing/2014/main" id="{967DAA6A-A2FB-4F22-BA37-FA97B9093545}"/>
                </a:ext>
              </a:extLst>
            </p:cNvPr>
            <p:cNvSpPr>
              <a:spLocks noChangeShapeType="1"/>
            </p:cNvSpPr>
            <p:nvPr/>
          </p:nvSpPr>
          <p:spPr bwMode="auto">
            <a:xfrm>
              <a:off x="7271394" y="2689511"/>
              <a:ext cx="4762" cy="663421"/>
            </a:xfrm>
            <a:prstGeom prst="line">
              <a:avLst/>
            </a:prstGeom>
            <a:noFill/>
            <a:ln w="38100">
              <a:solidFill>
                <a:srgbClr val="FF6600"/>
              </a:solidFill>
              <a:round/>
              <a:tailEnd type="triangle" w="med" len="med"/>
            </a:ln>
          </p:spPr>
          <p:txBody>
            <a:bodyPr/>
            <a:lstStyle/>
            <a:p>
              <a:pPr>
                <a:defRPr/>
              </a:pPr>
              <a:endParaRPr lang="zh-CN" altLang="en-US" sz="2400">
                <a:latin typeface="+mj-ea"/>
                <a:ea typeface="+mj-ea"/>
              </a:endParaRPr>
            </a:p>
          </p:txBody>
        </p:sp>
        <p:sp>
          <p:nvSpPr>
            <p:cNvPr id="38925" name="Rectangle 10">
              <a:extLst>
                <a:ext uri="{FF2B5EF4-FFF2-40B4-BE49-F238E27FC236}">
                  <a16:creationId xmlns:a16="http://schemas.microsoft.com/office/drawing/2014/main" id="{800352F0-2175-4DEF-9ED8-39D1E04DC95D}"/>
                </a:ext>
              </a:extLst>
            </p:cNvPr>
            <p:cNvSpPr>
              <a:spLocks noChangeArrowheads="1"/>
            </p:cNvSpPr>
            <p:nvPr/>
          </p:nvSpPr>
          <p:spPr bwMode="auto">
            <a:xfrm>
              <a:off x="6276033" y="3429114"/>
              <a:ext cx="1501772" cy="847528"/>
            </a:xfrm>
            <a:prstGeom prst="rect">
              <a:avLst/>
            </a:prstGeom>
            <a:solidFill>
              <a:schemeClr val="accent4">
                <a:lumMod val="20000"/>
                <a:lumOff val="80000"/>
              </a:schemeClr>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dirty="0">
                  <a:latin typeface="+mj-ea"/>
                  <a:ea typeface="+mj-ea"/>
                  <a:sym typeface="+mn-ea"/>
                </a:rPr>
                <a:t>近似性</a:t>
              </a:r>
            </a:p>
            <a:p>
              <a:pPr algn="ctr">
                <a:defRPr/>
              </a:pPr>
              <a:r>
                <a:rPr lang="zh-CN" altLang="en-US" sz="2400" dirty="0">
                  <a:latin typeface="+mj-ea"/>
                  <a:ea typeface="+mj-ea"/>
                  <a:sym typeface="+mn-ea"/>
                </a:rPr>
                <a:t>有条件性</a:t>
              </a:r>
            </a:p>
          </p:txBody>
        </p:sp>
        <p:sp>
          <p:nvSpPr>
            <p:cNvPr id="38926" name="Line 11">
              <a:extLst>
                <a:ext uri="{FF2B5EF4-FFF2-40B4-BE49-F238E27FC236}">
                  <a16:creationId xmlns:a16="http://schemas.microsoft.com/office/drawing/2014/main" id="{47498941-D2A4-4E56-979E-FFBD2C2EE261}"/>
                </a:ext>
              </a:extLst>
            </p:cNvPr>
            <p:cNvSpPr>
              <a:spLocks noChangeShapeType="1"/>
            </p:cNvSpPr>
            <p:nvPr/>
          </p:nvSpPr>
          <p:spPr bwMode="auto">
            <a:xfrm>
              <a:off x="7276156" y="4384568"/>
              <a:ext cx="0" cy="760237"/>
            </a:xfrm>
            <a:prstGeom prst="line">
              <a:avLst/>
            </a:prstGeom>
            <a:noFill/>
            <a:ln w="38100">
              <a:solidFill>
                <a:srgbClr val="FF6600"/>
              </a:solidFill>
              <a:round/>
              <a:tailEnd type="triangle" w="med" len="med"/>
            </a:ln>
          </p:spPr>
          <p:txBody>
            <a:bodyPr/>
            <a:lstStyle/>
            <a:p>
              <a:pPr>
                <a:defRPr/>
              </a:pPr>
              <a:endParaRPr lang="zh-CN" altLang="en-US" sz="2400">
                <a:latin typeface="+mj-ea"/>
                <a:ea typeface="+mj-ea"/>
              </a:endParaRPr>
            </a:p>
          </p:txBody>
        </p:sp>
        <p:sp>
          <p:nvSpPr>
            <p:cNvPr id="38927" name="Oval 12">
              <a:extLst>
                <a:ext uri="{FF2B5EF4-FFF2-40B4-BE49-F238E27FC236}">
                  <a16:creationId xmlns:a16="http://schemas.microsoft.com/office/drawing/2014/main" id="{22775890-F368-4AE5-9FC9-9E07DF0965DF}"/>
                </a:ext>
              </a:extLst>
            </p:cNvPr>
            <p:cNvSpPr>
              <a:spLocks noChangeArrowheads="1"/>
            </p:cNvSpPr>
            <p:nvPr/>
          </p:nvSpPr>
          <p:spPr bwMode="auto">
            <a:xfrm>
              <a:off x="6523683" y="5341609"/>
              <a:ext cx="1506535" cy="739603"/>
            </a:xfrm>
            <a:prstGeom prst="ellipse">
              <a:avLst/>
            </a:prstGeom>
            <a:solidFill>
              <a:schemeClr val="accent4">
                <a:lumMod val="20000"/>
                <a:lumOff val="80000"/>
              </a:schemeClr>
            </a:solidFill>
            <a:ln>
              <a:noFill/>
            </a:ln>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a:latin typeface="+mj-ea"/>
                  <a:ea typeface="+mj-ea"/>
                  <a:sym typeface="Arial" panose="020B0604020202020204" pitchFamily="34" charset="0"/>
                </a:rPr>
                <a:t>相对性</a:t>
              </a:r>
            </a:p>
          </p:txBody>
        </p:sp>
        <p:grpSp>
          <p:nvGrpSpPr>
            <p:cNvPr id="2" name="Group 13">
              <a:extLst>
                <a:ext uri="{FF2B5EF4-FFF2-40B4-BE49-F238E27FC236}">
                  <a16:creationId xmlns:a16="http://schemas.microsoft.com/office/drawing/2014/main" id="{81B90760-DEF2-4366-B8F2-005BBC1B008D}"/>
                </a:ext>
              </a:extLst>
            </p:cNvPr>
            <p:cNvGrpSpPr>
              <a:grpSpLocks/>
            </p:cNvGrpSpPr>
            <p:nvPr/>
          </p:nvGrpSpPr>
          <p:grpSpPr bwMode="auto">
            <a:xfrm>
              <a:off x="2766781" y="5720056"/>
              <a:ext cx="3471862" cy="68262"/>
              <a:chOff x="0" y="0"/>
              <a:chExt cx="1872" cy="0"/>
            </a:xfrm>
          </p:grpSpPr>
          <p:sp>
            <p:nvSpPr>
              <p:cNvPr id="38934" name="Line 14">
                <a:extLst>
                  <a:ext uri="{FF2B5EF4-FFF2-40B4-BE49-F238E27FC236}">
                    <a16:creationId xmlns:a16="http://schemas.microsoft.com/office/drawing/2014/main" id="{B16E710B-B758-4751-8A6B-A0DD99707BF4}"/>
                  </a:ext>
                </a:extLst>
              </p:cNvPr>
              <p:cNvSpPr>
                <a:spLocks noChangeShapeType="1"/>
              </p:cNvSpPr>
              <p:nvPr/>
            </p:nvSpPr>
            <p:spPr bwMode="auto">
              <a:xfrm flipH="1">
                <a:off x="0" y="-1790438773"/>
                <a:ext cx="864" cy="0"/>
              </a:xfrm>
              <a:prstGeom prst="line">
                <a:avLst/>
              </a:prstGeom>
              <a:noFill/>
              <a:ln w="38100">
                <a:solidFill>
                  <a:srgbClr val="FF6600"/>
                </a:solidFill>
                <a:round/>
                <a:tailEnd type="triangle" w="med" len="med"/>
              </a:ln>
            </p:spPr>
            <p:txBody>
              <a:bodyPr/>
              <a:lstStyle/>
              <a:p>
                <a:pPr>
                  <a:defRPr/>
                </a:pPr>
                <a:endParaRPr lang="zh-CN" altLang="en-US" sz="2400">
                  <a:latin typeface="+mj-ea"/>
                  <a:ea typeface="+mj-ea"/>
                </a:endParaRPr>
              </a:p>
            </p:txBody>
          </p:sp>
          <p:sp>
            <p:nvSpPr>
              <p:cNvPr id="38935" name="Line 15">
                <a:extLst>
                  <a:ext uri="{FF2B5EF4-FFF2-40B4-BE49-F238E27FC236}">
                    <a16:creationId xmlns:a16="http://schemas.microsoft.com/office/drawing/2014/main" id="{FE865D51-B1B2-474A-B287-FA7589E32B7E}"/>
                  </a:ext>
                </a:extLst>
              </p:cNvPr>
              <p:cNvSpPr>
                <a:spLocks noChangeShapeType="1"/>
              </p:cNvSpPr>
              <p:nvPr/>
            </p:nvSpPr>
            <p:spPr bwMode="auto">
              <a:xfrm>
                <a:off x="862" y="-1790438773"/>
                <a:ext cx="1008" cy="0"/>
              </a:xfrm>
              <a:prstGeom prst="line">
                <a:avLst/>
              </a:prstGeom>
              <a:noFill/>
              <a:ln w="38100">
                <a:solidFill>
                  <a:srgbClr val="FF6600"/>
                </a:solidFill>
                <a:round/>
                <a:tailEnd type="triangle" w="med" len="med"/>
              </a:ln>
            </p:spPr>
            <p:txBody>
              <a:bodyPr/>
              <a:lstStyle/>
              <a:p>
                <a:pPr>
                  <a:defRPr/>
                </a:pPr>
                <a:endParaRPr lang="zh-CN" altLang="en-US" sz="2400">
                  <a:latin typeface="+mj-ea"/>
                  <a:ea typeface="+mj-ea"/>
                </a:endParaRPr>
              </a:p>
            </p:txBody>
          </p:sp>
        </p:grpSp>
        <p:sp>
          <p:nvSpPr>
            <p:cNvPr id="38929" name="Text Box 16">
              <a:extLst>
                <a:ext uri="{FF2B5EF4-FFF2-40B4-BE49-F238E27FC236}">
                  <a16:creationId xmlns:a16="http://schemas.microsoft.com/office/drawing/2014/main" id="{EC8E5F73-8396-478A-9373-9642678EED1C}"/>
                </a:ext>
              </a:extLst>
            </p:cNvPr>
            <p:cNvSpPr txBox="1">
              <a:spLocks noChangeArrowheads="1"/>
            </p:cNvSpPr>
            <p:nvPr/>
          </p:nvSpPr>
          <p:spPr bwMode="auto">
            <a:xfrm>
              <a:off x="726143" y="2146712"/>
              <a:ext cx="3270244" cy="412654"/>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ts val="2500"/>
                </a:lnSpc>
                <a:spcBef>
                  <a:spcPct val="20000"/>
                </a:spcBef>
                <a:defRPr/>
              </a:pPr>
              <a:r>
                <a:rPr lang="zh-CN" altLang="en-US" sz="2400" dirty="0">
                  <a:latin typeface="+mj-ea"/>
                  <a:ea typeface="+mj-ea"/>
                  <a:sym typeface="黑体" panose="02010609060101010101" pitchFamily="49" charset="-122"/>
                </a:rPr>
                <a:t>从内容和认识能力上看</a:t>
              </a:r>
            </a:p>
          </p:txBody>
        </p:sp>
        <p:sp>
          <p:nvSpPr>
            <p:cNvPr id="38930" name="Text Box 17">
              <a:extLst>
                <a:ext uri="{FF2B5EF4-FFF2-40B4-BE49-F238E27FC236}">
                  <a16:creationId xmlns:a16="http://schemas.microsoft.com/office/drawing/2014/main" id="{149BE342-2F56-4330-92EE-92EB02CC38B6}"/>
                </a:ext>
              </a:extLst>
            </p:cNvPr>
            <p:cNvSpPr txBox="1">
              <a:spLocks noChangeArrowheads="1"/>
            </p:cNvSpPr>
            <p:nvPr/>
          </p:nvSpPr>
          <p:spPr bwMode="auto">
            <a:xfrm>
              <a:off x="5156848" y="2149886"/>
              <a:ext cx="2884482" cy="412654"/>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ts val="2500"/>
                </a:lnSpc>
                <a:spcBef>
                  <a:spcPct val="20000"/>
                </a:spcBef>
                <a:defRPr/>
              </a:pPr>
              <a:r>
                <a:rPr lang="zh-CN" altLang="en-US" sz="2400" dirty="0">
                  <a:latin typeface="+mj-ea"/>
                  <a:ea typeface="+mj-ea"/>
                  <a:sym typeface="黑体" panose="02010609060101010101" pitchFamily="49" charset="-122"/>
                </a:rPr>
                <a:t>从广度和深度上看</a:t>
              </a:r>
            </a:p>
          </p:txBody>
        </p:sp>
        <p:sp>
          <p:nvSpPr>
            <p:cNvPr id="38931" name="Text Box 18">
              <a:extLst>
                <a:ext uri="{FF2B5EF4-FFF2-40B4-BE49-F238E27FC236}">
                  <a16:creationId xmlns:a16="http://schemas.microsoft.com/office/drawing/2014/main" id="{5FA29185-4140-4A68-ADCB-F064D7A377BB}"/>
                </a:ext>
              </a:extLst>
            </p:cNvPr>
            <p:cNvSpPr txBox="1">
              <a:spLocks noChangeArrowheads="1"/>
            </p:cNvSpPr>
            <p:nvPr/>
          </p:nvSpPr>
          <p:spPr bwMode="auto">
            <a:xfrm>
              <a:off x="2926414" y="5171785"/>
              <a:ext cx="3111494" cy="414242"/>
            </a:xfrm>
            <a:prstGeom prst="rect">
              <a:avLst/>
            </a:prstGeom>
            <a:no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ts val="2500"/>
                </a:lnSpc>
                <a:spcBef>
                  <a:spcPct val="20000"/>
                </a:spcBef>
                <a:defRPr/>
              </a:pPr>
              <a:r>
                <a:rPr lang="zh-CN" altLang="en-US" sz="2400" dirty="0">
                  <a:latin typeface="+mj-ea"/>
                  <a:ea typeface="+mj-ea"/>
                  <a:sym typeface="黑体" panose="02010609060101010101" pitchFamily="49" charset="-122"/>
                </a:rPr>
                <a:t>同一真理的两种属性</a:t>
              </a:r>
            </a:p>
          </p:txBody>
        </p:sp>
        <p:sp>
          <p:nvSpPr>
            <p:cNvPr id="38932" name="Line 8">
              <a:extLst>
                <a:ext uri="{FF2B5EF4-FFF2-40B4-BE49-F238E27FC236}">
                  <a16:creationId xmlns:a16="http://schemas.microsoft.com/office/drawing/2014/main" id="{E509126B-6F68-4AD0-84A9-038A5A3B2829}"/>
                </a:ext>
              </a:extLst>
            </p:cNvPr>
            <p:cNvSpPr>
              <a:spLocks noChangeShapeType="1"/>
            </p:cNvSpPr>
            <p:nvPr/>
          </p:nvSpPr>
          <p:spPr bwMode="auto">
            <a:xfrm>
              <a:off x="1667529" y="2689511"/>
              <a:ext cx="2016121" cy="1588"/>
            </a:xfrm>
            <a:prstGeom prst="line">
              <a:avLst/>
            </a:prstGeom>
            <a:noFill/>
            <a:ln w="38100">
              <a:solidFill>
                <a:srgbClr val="FF6600"/>
              </a:solidFill>
              <a:round/>
            </a:ln>
          </p:spPr>
          <p:txBody>
            <a:bodyPr/>
            <a:lstStyle/>
            <a:p>
              <a:pPr>
                <a:defRPr/>
              </a:pPr>
              <a:endParaRPr lang="zh-CN" altLang="en-US" sz="2400">
                <a:latin typeface="+mj-ea"/>
                <a:ea typeface="+mj-ea"/>
              </a:endParaRPr>
            </a:p>
          </p:txBody>
        </p:sp>
      </p:grpSp>
      <p:sp>
        <p:nvSpPr>
          <p:cNvPr id="22" name="文本框 21">
            <a:extLst>
              <a:ext uri="{FF2B5EF4-FFF2-40B4-BE49-F238E27FC236}">
                <a16:creationId xmlns:a16="http://schemas.microsoft.com/office/drawing/2014/main" id="{383FB2FE-431F-4527-B5C0-A31F2400A7B4}"/>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15">
            <a:extLst>
              <a:ext uri="{FF2B5EF4-FFF2-40B4-BE49-F238E27FC236}">
                <a16:creationId xmlns:a16="http://schemas.microsoft.com/office/drawing/2014/main" id="{D45CAB10-291A-4F95-A4A2-9CF0B042EC2D}"/>
              </a:ext>
            </a:extLst>
          </p:cNvPr>
          <p:cNvSpPr/>
          <p:nvPr/>
        </p:nvSpPr>
        <p:spPr bwMode="auto">
          <a:xfrm>
            <a:off x="609600" y="1295400"/>
            <a:ext cx="452755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真理绝对性与相对性的关系</a:t>
            </a:r>
          </a:p>
        </p:txBody>
      </p:sp>
      <p:sp>
        <p:nvSpPr>
          <p:cNvPr id="22" name="文本框 21">
            <a:extLst>
              <a:ext uri="{FF2B5EF4-FFF2-40B4-BE49-F238E27FC236}">
                <a16:creationId xmlns:a16="http://schemas.microsoft.com/office/drawing/2014/main" id="{383FB2FE-431F-4527-B5C0-A31F2400A7B4}"/>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pic>
        <p:nvPicPr>
          <p:cNvPr id="3" name="图片 2">
            <a:extLst>
              <a:ext uri="{FF2B5EF4-FFF2-40B4-BE49-F238E27FC236}">
                <a16:creationId xmlns:a16="http://schemas.microsoft.com/office/drawing/2014/main" id="{70E2D206-A248-4188-83D5-32B5A8922CEA}"/>
              </a:ext>
            </a:extLst>
          </p:cNvPr>
          <p:cNvPicPr>
            <a:picLocks noChangeAspect="1"/>
          </p:cNvPicPr>
          <p:nvPr/>
        </p:nvPicPr>
        <p:blipFill>
          <a:blip r:embed="rId2"/>
          <a:stretch>
            <a:fillRect/>
          </a:stretch>
        </p:blipFill>
        <p:spPr>
          <a:xfrm>
            <a:off x="1840983" y="2444750"/>
            <a:ext cx="5695950" cy="3467100"/>
          </a:xfrm>
          <a:prstGeom prst="rect">
            <a:avLst/>
          </a:prstGeom>
        </p:spPr>
      </p:pic>
      <p:sp>
        <p:nvSpPr>
          <p:cNvPr id="4" name="文本框 3">
            <a:extLst>
              <a:ext uri="{FF2B5EF4-FFF2-40B4-BE49-F238E27FC236}">
                <a16:creationId xmlns:a16="http://schemas.microsoft.com/office/drawing/2014/main" id="{E51E80D7-279D-4E88-923C-1E1C9F70DB9E}"/>
              </a:ext>
            </a:extLst>
          </p:cNvPr>
          <p:cNvSpPr txBox="1"/>
          <p:nvPr/>
        </p:nvSpPr>
        <p:spPr bwMode="auto">
          <a:xfrm>
            <a:off x="2873375" y="3594100"/>
            <a:ext cx="1137683" cy="497316"/>
          </a:xfrm>
          <a:prstGeom prst="rect">
            <a:avLst/>
          </a:prstGeom>
          <a:noFill/>
          <a:ln>
            <a:noFill/>
          </a:ln>
        </p:spPr>
        <p:txBody>
          <a:bodyPr wrap="square" rtlCol="0">
            <a:spAutoFit/>
          </a:bodyPr>
          <a:lstStyle/>
          <a:p>
            <a:pPr algn="just">
              <a:lnSpc>
                <a:spcPct val="120000"/>
              </a:lnSpc>
              <a:spcBef>
                <a:spcPts val="1400"/>
              </a:spcBef>
            </a:pPr>
            <a:r>
              <a:rPr lang="zh-CN" altLang="en-US" sz="2400" dirty="0"/>
              <a:t>绝对性</a:t>
            </a:r>
          </a:p>
        </p:txBody>
      </p:sp>
      <p:sp>
        <p:nvSpPr>
          <p:cNvPr id="24" name="文本框 23">
            <a:extLst>
              <a:ext uri="{FF2B5EF4-FFF2-40B4-BE49-F238E27FC236}">
                <a16:creationId xmlns:a16="http://schemas.microsoft.com/office/drawing/2014/main" id="{CAABAF9F-1879-42EA-B017-97B539CE4E81}"/>
              </a:ext>
            </a:extLst>
          </p:cNvPr>
          <p:cNvSpPr txBox="1"/>
          <p:nvPr/>
        </p:nvSpPr>
        <p:spPr bwMode="auto">
          <a:xfrm>
            <a:off x="4822677" y="3842758"/>
            <a:ext cx="1137683" cy="497316"/>
          </a:xfrm>
          <a:prstGeom prst="rect">
            <a:avLst/>
          </a:prstGeom>
          <a:noFill/>
          <a:ln>
            <a:noFill/>
          </a:ln>
        </p:spPr>
        <p:txBody>
          <a:bodyPr wrap="square" rtlCol="0">
            <a:spAutoFit/>
          </a:bodyPr>
          <a:lstStyle/>
          <a:p>
            <a:pPr algn="just">
              <a:lnSpc>
                <a:spcPct val="120000"/>
              </a:lnSpc>
              <a:spcBef>
                <a:spcPts val="1400"/>
              </a:spcBef>
            </a:pPr>
            <a:r>
              <a:rPr lang="zh-CN" altLang="en-US" sz="2400" dirty="0"/>
              <a:t>相对性</a:t>
            </a:r>
          </a:p>
        </p:txBody>
      </p:sp>
      <p:sp>
        <p:nvSpPr>
          <p:cNvPr id="5" name="箭头: 左 4">
            <a:extLst>
              <a:ext uri="{FF2B5EF4-FFF2-40B4-BE49-F238E27FC236}">
                <a16:creationId xmlns:a16="http://schemas.microsoft.com/office/drawing/2014/main" id="{236D3B34-8963-4ECB-B19A-56E2724C93FE}"/>
              </a:ext>
            </a:extLst>
          </p:cNvPr>
          <p:cNvSpPr/>
          <p:nvPr/>
        </p:nvSpPr>
        <p:spPr>
          <a:xfrm>
            <a:off x="1296802" y="3934047"/>
            <a:ext cx="372510" cy="3083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6D5621C-2FA2-4A76-A022-439F1A980869}"/>
              </a:ext>
            </a:extLst>
          </p:cNvPr>
          <p:cNvSpPr txBox="1"/>
          <p:nvPr/>
        </p:nvSpPr>
        <p:spPr bwMode="auto">
          <a:xfrm>
            <a:off x="159784" y="3857795"/>
            <a:ext cx="1222744" cy="429861"/>
          </a:xfrm>
          <a:prstGeom prst="rect">
            <a:avLst/>
          </a:prstGeom>
          <a:noFill/>
          <a:ln>
            <a:noFill/>
          </a:ln>
        </p:spPr>
        <p:txBody>
          <a:bodyPr wrap="square" rtlCol="0">
            <a:spAutoFit/>
          </a:bodyPr>
          <a:lstStyle/>
          <a:p>
            <a:pPr algn="just">
              <a:lnSpc>
                <a:spcPct val="120000"/>
              </a:lnSpc>
              <a:spcBef>
                <a:spcPts val="1400"/>
              </a:spcBef>
            </a:pPr>
            <a:r>
              <a:rPr lang="zh-CN" altLang="en-US" sz="2000" dirty="0"/>
              <a:t>绝对主义</a:t>
            </a:r>
          </a:p>
        </p:txBody>
      </p:sp>
      <p:sp>
        <p:nvSpPr>
          <p:cNvPr id="7" name="箭头: 右 6">
            <a:extLst>
              <a:ext uri="{FF2B5EF4-FFF2-40B4-BE49-F238E27FC236}">
                <a16:creationId xmlns:a16="http://schemas.microsoft.com/office/drawing/2014/main" id="{BF6CA52F-391F-42A6-B927-5A5EDD4DA801}"/>
              </a:ext>
            </a:extLst>
          </p:cNvPr>
          <p:cNvSpPr/>
          <p:nvPr/>
        </p:nvSpPr>
        <p:spPr>
          <a:xfrm>
            <a:off x="7624061" y="3885743"/>
            <a:ext cx="318681" cy="248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AADFF90-CF31-4FCA-9B20-EC3CF670367A}"/>
              </a:ext>
            </a:extLst>
          </p:cNvPr>
          <p:cNvSpPr txBox="1"/>
          <p:nvPr/>
        </p:nvSpPr>
        <p:spPr bwMode="auto">
          <a:xfrm>
            <a:off x="7921256" y="3787926"/>
            <a:ext cx="1222744" cy="429861"/>
          </a:xfrm>
          <a:prstGeom prst="rect">
            <a:avLst/>
          </a:prstGeom>
          <a:noFill/>
          <a:ln>
            <a:noFill/>
          </a:ln>
        </p:spPr>
        <p:txBody>
          <a:bodyPr wrap="square" rtlCol="0">
            <a:spAutoFit/>
          </a:bodyPr>
          <a:lstStyle/>
          <a:p>
            <a:pPr algn="just">
              <a:lnSpc>
                <a:spcPct val="120000"/>
              </a:lnSpc>
              <a:spcBef>
                <a:spcPts val="1400"/>
              </a:spcBef>
            </a:pPr>
            <a:r>
              <a:rPr lang="zh-CN" altLang="en-US" sz="2000" dirty="0"/>
              <a:t>相对主义</a:t>
            </a:r>
          </a:p>
        </p:txBody>
      </p:sp>
      <p:sp>
        <p:nvSpPr>
          <p:cNvPr id="8" name="标注: 下箭头 7">
            <a:extLst>
              <a:ext uri="{FF2B5EF4-FFF2-40B4-BE49-F238E27FC236}">
                <a16:creationId xmlns:a16="http://schemas.microsoft.com/office/drawing/2014/main" id="{DF835CE5-188B-4B62-BA9C-B8B62B761C80}"/>
              </a:ext>
            </a:extLst>
          </p:cNvPr>
          <p:cNvSpPr/>
          <p:nvPr/>
        </p:nvSpPr>
        <p:spPr>
          <a:xfrm>
            <a:off x="8306649" y="4197372"/>
            <a:ext cx="220663" cy="874358"/>
          </a:xfrm>
          <a:prstGeom prst="downArrow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2D3C3EB-E163-4AFA-9B50-2DE4348B0E08}"/>
              </a:ext>
            </a:extLst>
          </p:cNvPr>
          <p:cNvSpPr txBox="1"/>
          <p:nvPr/>
        </p:nvSpPr>
        <p:spPr bwMode="auto">
          <a:xfrm>
            <a:off x="7942742" y="5246771"/>
            <a:ext cx="1307805" cy="1492716"/>
          </a:xfrm>
          <a:prstGeom prst="rect">
            <a:avLst/>
          </a:prstGeom>
          <a:noFill/>
          <a:ln>
            <a:noFill/>
          </a:ln>
        </p:spPr>
        <p:txBody>
          <a:bodyPr wrap="square" rtlCol="0">
            <a:spAutoFit/>
          </a:bodyPr>
          <a:lstStyle/>
          <a:p>
            <a:pPr algn="just">
              <a:spcBef>
                <a:spcPts val="1400"/>
              </a:spcBef>
            </a:pPr>
            <a:r>
              <a:rPr lang="zh-CN" altLang="en-US" sz="1400" dirty="0"/>
              <a:t>主观随意性</a:t>
            </a:r>
            <a:endParaRPr lang="en-US" altLang="zh-CN" sz="1400" dirty="0"/>
          </a:p>
          <a:p>
            <a:pPr algn="just">
              <a:spcBef>
                <a:spcPts val="1400"/>
              </a:spcBef>
            </a:pPr>
            <a:r>
              <a:rPr lang="zh-CN" altLang="en-US" sz="1400" dirty="0"/>
              <a:t>主观真理论</a:t>
            </a:r>
            <a:endParaRPr lang="en-US" altLang="zh-CN" sz="1400" dirty="0"/>
          </a:p>
          <a:p>
            <a:pPr algn="just">
              <a:spcBef>
                <a:spcPts val="1400"/>
              </a:spcBef>
            </a:pPr>
            <a:r>
              <a:rPr lang="zh-CN" altLang="en-US" sz="1400" dirty="0"/>
              <a:t>不可知论</a:t>
            </a:r>
            <a:endParaRPr lang="en-US" altLang="zh-CN" sz="1400" dirty="0"/>
          </a:p>
          <a:p>
            <a:pPr algn="just">
              <a:spcBef>
                <a:spcPts val="1400"/>
              </a:spcBef>
            </a:pPr>
            <a:r>
              <a:rPr lang="zh-CN" altLang="en-US" sz="1400" dirty="0"/>
              <a:t>诡辩论</a:t>
            </a:r>
          </a:p>
        </p:txBody>
      </p:sp>
      <p:sp>
        <p:nvSpPr>
          <p:cNvPr id="31" name="文本框 30">
            <a:extLst>
              <a:ext uri="{FF2B5EF4-FFF2-40B4-BE49-F238E27FC236}">
                <a16:creationId xmlns:a16="http://schemas.microsoft.com/office/drawing/2014/main" id="{A67EAA71-48FB-4D1E-B5CD-1CEED3AF92BB}"/>
              </a:ext>
            </a:extLst>
          </p:cNvPr>
          <p:cNvSpPr txBox="1"/>
          <p:nvPr/>
        </p:nvSpPr>
        <p:spPr bwMode="auto">
          <a:xfrm>
            <a:off x="288925" y="5362982"/>
            <a:ext cx="1307805" cy="1097736"/>
          </a:xfrm>
          <a:prstGeom prst="rect">
            <a:avLst/>
          </a:prstGeom>
          <a:noFill/>
          <a:ln>
            <a:noFill/>
          </a:ln>
        </p:spPr>
        <p:txBody>
          <a:bodyPr wrap="square" rtlCol="0">
            <a:spAutoFit/>
          </a:bodyPr>
          <a:lstStyle/>
          <a:p>
            <a:pPr algn="just">
              <a:spcBef>
                <a:spcPts val="1400"/>
              </a:spcBef>
            </a:pPr>
            <a:r>
              <a:rPr lang="zh-CN" altLang="en-US" sz="1400" dirty="0"/>
              <a:t>教条主义</a:t>
            </a:r>
            <a:endParaRPr lang="en-US" altLang="zh-CN" sz="1400" dirty="0"/>
          </a:p>
          <a:p>
            <a:pPr algn="just">
              <a:spcBef>
                <a:spcPts val="1400"/>
              </a:spcBef>
            </a:pPr>
            <a:r>
              <a:rPr lang="zh-CN" altLang="en-US" sz="1400" dirty="0"/>
              <a:t>思想僵化</a:t>
            </a:r>
            <a:endParaRPr lang="en-US" altLang="zh-CN" sz="1400" dirty="0"/>
          </a:p>
          <a:p>
            <a:pPr algn="just">
              <a:spcBef>
                <a:spcPts val="1400"/>
              </a:spcBef>
            </a:pPr>
            <a:r>
              <a:rPr lang="zh-CN" altLang="en-US" sz="1400" dirty="0"/>
              <a:t>生搬硬套</a:t>
            </a:r>
          </a:p>
        </p:txBody>
      </p:sp>
      <p:sp>
        <p:nvSpPr>
          <p:cNvPr id="32" name="标注: 下箭头 31">
            <a:extLst>
              <a:ext uri="{FF2B5EF4-FFF2-40B4-BE49-F238E27FC236}">
                <a16:creationId xmlns:a16="http://schemas.microsoft.com/office/drawing/2014/main" id="{014AFB1E-15E6-4283-B746-A0ED71F22A72}"/>
              </a:ext>
            </a:extLst>
          </p:cNvPr>
          <p:cNvSpPr/>
          <p:nvPr/>
        </p:nvSpPr>
        <p:spPr>
          <a:xfrm>
            <a:off x="660824" y="4340074"/>
            <a:ext cx="220663" cy="874358"/>
          </a:xfrm>
          <a:prstGeom prst="downArrow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900013"/>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圆角矩形 15">
            <a:extLst>
              <a:ext uri="{FF2B5EF4-FFF2-40B4-BE49-F238E27FC236}">
                <a16:creationId xmlns:a16="http://schemas.microsoft.com/office/drawing/2014/main" id="{5B2D5041-555C-4252-88C2-C86CDF11CA3B}"/>
              </a:ext>
            </a:extLst>
          </p:cNvPr>
          <p:cNvSpPr/>
          <p:nvPr/>
        </p:nvSpPr>
        <p:spPr bwMode="auto">
          <a:xfrm>
            <a:off x="1165445" y="1138952"/>
            <a:ext cx="7393763" cy="8366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highlight>
                  <a:srgbClr val="FF0000"/>
                </a:highlight>
                <a:latin typeface="微软雅黑" panose="020B0503020204020204" pitchFamily="34" charset="-122"/>
                <a:sym typeface="+mn-ea"/>
              </a:rPr>
              <a:t>马克思主义</a:t>
            </a:r>
            <a:r>
              <a:rPr lang="zh-CN" altLang="en-US" sz="2400" b="1" dirty="0">
                <a:solidFill>
                  <a:schemeClr val="bg1"/>
                </a:solidFill>
                <a:latin typeface="微软雅黑" panose="020B0503020204020204" pitchFamily="34" charset="-122"/>
                <a:sym typeface="+mn-ea"/>
              </a:rPr>
              <a:t>是客观真理，是绝对性和相对性的统一</a:t>
            </a:r>
          </a:p>
        </p:txBody>
      </p:sp>
      <p:grpSp>
        <p:nvGrpSpPr>
          <p:cNvPr id="39939" name="组合 5">
            <a:extLst>
              <a:ext uri="{FF2B5EF4-FFF2-40B4-BE49-F238E27FC236}">
                <a16:creationId xmlns:a16="http://schemas.microsoft.com/office/drawing/2014/main" id="{C0BFCA02-4C23-4FAB-9342-152F296B82EC}"/>
              </a:ext>
            </a:extLst>
          </p:cNvPr>
          <p:cNvGrpSpPr>
            <a:grpSpLocks/>
          </p:cNvGrpSpPr>
          <p:nvPr/>
        </p:nvGrpSpPr>
        <p:grpSpPr bwMode="auto">
          <a:xfrm>
            <a:off x="1803400" y="2251075"/>
            <a:ext cx="5537200" cy="4076700"/>
            <a:chOff x="2184400" y="2378075"/>
            <a:chExt cx="5537200" cy="4077026"/>
          </a:xfrm>
        </p:grpSpPr>
        <p:grpSp>
          <p:nvGrpSpPr>
            <p:cNvPr id="39941" name="Group 11">
              <a:extLst>
                <a:ext uri="{FF2B5EF4-FFF2-40B4-BE49-F238E27FC236}">
                  <a16:creationId xmlns:a16="http://schemas.microsoft.com/office/drawing/2014/main" id="{1275B1F7-B35F-4D72-8B93-6183A83BA28D}"/>
                </a:ext>
              </a:extLst>
            </p:cNvPr>
            <p:cNvGrpSpPr>
              <a:grpSpLocks/>
            </p:cNvGrpSpPr>
            <p:nvPr/>
          </p:nvGrpSpPr>
          <p:grpSpPr bwMode="auto">
            <a:xfrm>
              <a:off x="2184400" y="2378075"/>
              <a:ext cx="5537200" cy="4077026"/>
              <a:chOff x="521" y="1253"/>
              <a:chExt cx="2314" cy="1897"/>
            </a:xfrm>
          </p:grpSpPr>
          <p:grpSp>
            <p:nvGrpSpPr>
              <p:cNvPr id="39945" name="组合 16">
                <a:extLst>
                  <a:ext uri="{FF2B5EF4-FFF2-40B4-BE49-F238E27FC236}">
                    <a16:creationId xmlns:a16="http://schemas.microsoft.com/office/drawing/2014/main" id="{A466C742-6028-46D5-9CBA-71FED0BC1061}"/>
                  </a:ext>
                </a:extLst>
              </p:cNvPr>
              <p:cNvGrpSpPr>
                <a:grpSpLocks/>
              </p:cNvGrpSpPr>
              <p:nvPr/>
            </p:nvGrpSpPr>
            <p:grpSpPr bwMode="auto">
              <a:xfrm>
                <a:off x="521" y="1929"/>
                <a:ext cx="2314" cy="545"/>
                <a:chOff x="1619672" y="1916832"/>
                <a:chExt cx="3672408" cy="864096"/>
              </a:xfrm>
            </p:grpSpPr>
            <p:sp>
              <p:nvSpPr>
                <p:cNvPr id="18" name="圆角矩形 17">
                  <a:extLst>
                    <a:ext uri="{FF2B5EF4-FFF2-40B4-BE49-F238E27FC236}">
                      <a16:creationId xmlns:a16="http://schemas.microsoft.com/office/drawing/2014/main" id="{F24F6A1F-7A3D-42B6-98B4-BF082E292275}"/>
                    </a:ext>
                  </a:extLst>
                </p:cNvPr>
                <p:cNvSpPr>
                  <a:spLocks noChangeArrowheads="1"/>
                </p:cNvSpPr>
                <p:nvPr/>
              </p:nvSpPr>
              <p:spPr bwMode="auto">
                <a:xfrm>
                  <a:off x="1619672" y="1916701"/>
                  <a:ext cx="3672408" cy="864359"/>
                </a:xfrm>
                <a:prstGeom prst="roundRect">
                  <a:avLst>
                    <a:gd name="adj" fmla="val 50000"/>
                  </a:avLst>
                </a:prstGeom>
                <a:solidFill>
                  <a:srgbClr val="FFFFFF"/>
                </a:solidFill>
                <a:ln w="25400" algn="ctr">
                  <a:solidFill>
                    <a:srgbClr val="4F81BD"/>
                  </a:solidFill>
                  <a:round/>
                </a:ln>
                <a:effectLst>
                  <a:outerShdw dist="38100" dir="5400000" algn="t" rotWithShape="0">
                    <a:srgbClr val="000000">
                      <a:alpha val="39999"/>
                    </a:srgbClr>
                  </a:outerShdw>
                </a:effectLst>
              </p:spPr>
              <p:txBody>
                <a:bodyPr anchor="ctr"/>
                <a:lstStyle/>
                <a:p>
                  <a:pPr algn="ctr" defTabSz="914400" eaLnBrk="1" fontAlgn="auto" hangingPunct="1">
                    <a:spcBef>
                      <a:spcPts val="0"/>
                    </a:spcBef>
                    <a:spcAft>
                      <a:spcPts val="0"/>
                    </a:spcAft>
                    <a:defRPr/>
                  </a:pPr>
                  <a:endParaRPr lang="zh-CN" altLang="en-US">
                    <a:solidFill>
                      <a:schemeClr val="lt1"/>
                    </a:solidFill>
                    <a:latin typeface="+mn-lt"/>
                    <a:ea typeface="+mn-ea"/>
                  </a:endParaRPr>
                </a:p>
              </p:txBody>
            </p:sp>
            <p:sp>
              <p:nvSpPr>
                <p:cNvPr id="19" name="圆角矩形 18">
                  <a:extLst>
                    <a:ext uri="{FF2B5EF4-FFF2-40B4-BE49-F238E27FC236}">
                      <a16:creationId xmlns:a16="http://schemas.microsoft.com/office/drawing/2014/main" id="{76D7EDA8-409E-4362-BC0B-1B17F36A86BD}"/>
                    </a:ext>
                  </a:extLst>
                </p:cNvPr>
                <p:cNvSpPr/>
                <p:nvPr/>
              </p:nvSpPr>
              <p:spPr>
                <a:xfrm>
                  <a:off x="1719695" y="1962378"/>
                  <a:ext cx="3375499" cy="792915"/>
                </a:xfrm>
                <a:prstGeom prst="roundRect">
                  <a:avLst>
                    <a:gd name="adj" fmla="val 50000"/>
                  </a:avLst>
                </a:prstGeom>
                <a:gradFill flip="none" rotWithShape="1">
                  <a:gsLst>
                    <a:gs pos="0">
                      <a:srgbClr val="ECECEC"/>
                    </a:gs>
                    <a:gs pos="48300">
                      <a:schemeClr val="bg1"/>
                    </a:gs>
                    <a:gs pos="92000">
                      <a:srgbClr val="E6E6E6"/>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20" name="椭圆 2">
                  <a:extLst>
                    <a:ext uri="{FF2B5EF4-FFF2-40B4-BE49-F238E27FC236}">
                      <a16:creationId xmlns:a16="http://schemas.microsoft.com/office/drawing/2014/main" id="{A2909CCF-3DB1-4858-94E7-0E1CFB6274D0}"/>
                    </a:ext>
                  </a:extLst>
                </p:cNvPr>
                <p:cNvSpPr/>
                <p:nvPr/>
              </p:nvSpPr>
              <p:spPr>
                <a:xfrm>
                  <a:off x="4824028" y="1955020"/>
                  <a:ext cx="396044" cy="792088"/>
                </a:xfrm>
                <a:custGeom>
                  <a:avLst/>
                  <a:gdLst/>
                  <a:ahLst/>
                  <a:cxnLst/>
                  <a:rect l="l" t="t" r="r" b="b"/>
                  <a:pathLst>
                    <a:path w="396044" h="792088">
                      <a:moveTo>
                        <a:pt x="0" y="0"/>
                      </a:moveTo>
                      <a:cubicBezTo>
                        <a:pt x="218729" y="0"/>
                        <a:pt x="396044" y="177315"/>
                        <a:pt x="396044" y="396044"/>
                      </a:cubicBezTo>
                      <a:cubicBezTo>
                        <a:pt x="396044" y="614773"/>
                        <a:pt x="218729" y="792088"/>
                        <a:pt x="0" y="792088"/>
                      </a:cubicBezTo>
                      <a:close/>
                    </a:path>
                  </a:pathLst>
                </a:custGeom>
                <a:gradFill flip="none" rotWithShape="1">
                  <a:gsLst>
                    <a:gs pos="10000">
                      <a:schemeClr val="bg1">
                        <a:alpha val="0"/>
                      </a:schemeClr>
                    </a:gs>
                    <a:gs pos="92000">
                      <a:srgbClr val="0070C0"/>
                    </a:gs>
                  </a:gsLst>
                  <a:lin ang="8100000" scaled="1"/>
                  <a:tileRect/>
                </a:gradFill>
                <a:ln w="6350">
                  <a:solidFill>
                    <a:srgbClr val="0070C0"/>
                  </a:solidFill>
                </a:ln>
                <a:effectLst>
                  <a:innerShdw blurRad="1143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21" name="椭圆 2">
                  <a:extLst>
                    <a:ext uri="{FF2B5EF4-FFF2-40B4-BE49-F238E27FC236}">
                      <a16:creationId xmlns:a16="http://schemas.microsoft.com/office/drawing/2014/main" id="{FACF66E4-7D4C-40CD-B938-6CAFF2EB88BF}"/>
                    </a:ext>
                  </a:extLst>
                </p:cNvPr>
                <p:cNvSpPr/>
                <p:nvPr/>
              </p:nvSpPr>
              <p:spPr>
                <a:xfrm>
                  <a:off x="4995171" y="2051390"/>
                  <a:ext cx="200045" cy="575068"/>
                </a:xfrm>
                <a:custGeom>
                  <a:avLst/>
                  <a:gdLst/>
                  <a:ahLst/>
                  <a:cxnLst/>
                  <a:rect l="l" t="t" r="r" b="b"/>
                  <a:pathLst>
                    <a:path w="241245" h="695082">
                      <a:moveTo>
                        <a:pt x="0" y="0"/>
                      </a:moveTo>
                      <a:cubicBezTo>
                        <a:pt x="141818" y="60216"/>
                        <a:pt x="241245" y="200784"/>
                        <a:pt x="241245" y="364573"/>
                      </a:cubicBezTo>
                      <a:cubicBezTo>
                        <a:pt x="241245" y="502853"/>
                        <a:pt x="170378" y="624580"/>
                        <a:pt x="62759" y="695082"/>
                      </a:cubicBezTo>
                      <a:cubicBezTo>
                        <a:pt x="122883" y="606911"/>
                        <a:pt x="157947" y="500337"/>
                        <a:pt x="157947" y="385573"/>
                      </a:cubicBezTo>
                      <a:cubicBezTo>
                        <a:pt x="157947" y="235315"/>
                        <a:pt x="97840" y="99096"/>
                        <a:pt x="0" y="0"/>
                      </a:cubicBezTo>
                      <a:close/>
                    </a:path>
                  </a:pathLst>
                </a:custGeom>
                <a:gradFill flip="none" rotWithShape="1">
                  <a:gsLst>
                    <a:gs pos="33000">
                      <a:schemeClr val="bg1">
                        <a:alpha val="0"/>
                      </a:schemeClr>
                    </a:gs>
                    <a:gs pos="92000">
                      <a:schemeClr val="bg1"/>
                    </a:gs>
                  </a:gsLst>
                  <a:lin ang="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grpSp>
          <p:sp>
            <p:nvSpPr>
              <p:cNvPr id="39946" name="等腰三角形 27">
                <a:extLst>
                  <a:ext uri="{FF2B5EF4-FFF2-40B4-BE49-F238E27FC236}">
                    <a16:creationId xmlns:a16="http://schemas.microsoft.com/office/drawing/2014/main" id="{ECFD3848-9DEC-4F93-9B6A-279D02F65173}"/>
                  </a:ext>
                </a:extLst>
              </p:cNvPr>
              <p:cNvSpPr>
                <a:spLocks noChangeArrowheads="1"/>
              </p:cNvSpPr>
              <p:nvPr/>
            </p:nvSpPr>
            <p:spPr bwMode="auto">
              <a:xfrm rot="5400000">
                <a:off x="2594" y="2155"/>
                <a:ext cx="113" cy="97"/>
              </a:xfrm>
              <a:prstGeom prst="triangle">
                <a:avLst>
                  <a:gd name="adj" fmla="val 50000"/>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2" name="圆角矩形 1">
                <a:extLst>
                  <a:ext uri="{FF2B5EF4-FFF2-40B4-BE49-F238E27FC236}">
                    <a16:creationId xmlns:a16="http://schemas.microsoft.com/office/drawing/2014/main" id="{F8C7B813-777B-4654-86D0-73478DA952D0}"/>
                  </a:ext>
                </a:extLst>
              </p:cNvPr>
              <p:cNvSpPr>
                <a:spLocks noChangeArrowheads="1"/>
              </p:cNvSpPr>
              <p:nvPr/>
            </p:nvSpPr>
            <p:spPr bwMode="auto">
              <a:xfrm>
                <a:off x="521" y="1253"/>
                <a:ext cx="2314" cy="544"/>
              </a:xfrm>
              <a:prstGeom prst="roundRect">
                <a:avLst>
                  <a:gd name="adj" fmla="val 50000"/>
                </a:avLst>
              </a:prstGeom>
              <a:solidFill>
                <a:srgbClr val="FFFFFF"/>
              </a:solidFill>
              <a:ln w="25400" algn="ctr">
                <a:solidFill>
                  <a:srgbClr val="C0504D"/>
                </a:solidFill>
                <a:round/>
              </a:ln>
              <a:effectLst>
                <a:outerShdw dist="38100" dir="5400000" algn="t" rotWithShape="0">
                  <a:srgbClr val="000000">
                    <a:alpha val="39999"/>
                  </a:srgbClr>
                </a:outerShdw>
              </a:effectLst>
            </p:spPr>
            <p:txBody>
              <a:bodyPr anchor="ctr"/>
              <a:lstStyle/>
              <a:p>
                <a:pPr algn="ctr" defTabSz="914400" eaLnBrk="1" fontAlgn="auto" hangingPunct="1">
                  <a:spcBef>
                    <a:spcPts val="0"/>
                  </a:spcBef>
                  <a:spcAft>
                    <a:spcPts val="0"/>
                  </a:spcAft>
                  <a:defRPr/>
                </a:pPr>
                <a:endParaRPr lang="zh-CN" altLang="en-US">
                  <a:solidFill>
                    <a:schemeClr val="lt1"/>
                  </a:solidFill>
                  <a:latin typeface="+mn-lt"/>
                  <a:ea typeface="+mn-ea"/>
                </a:endParaRPr>
              </a:p>
            </p:txBody>
          </p:sp>
          <p:sp>
            <p:nvSpPr>
              <p:cNvPr id="14" name="圆角矩形 13">
                <a:extLst>
                  <a:ext uri="{FF2B5EF4-FFF2-40B4-BE49-F238E27FC236}">
                    <a16:creationId xmlns:a16="http://schemas.microsoft.com/office/drawing/2014/main" id="{749B89B9-ACB2-4C58-9FD9-09CF3BC8F2B6}"/>
                  </a:ext>
                </a:extLst>
              </p:cNvPr>
              <p:cNvSpPr/>
              <p:nvPr/>
            </p:nvSpPr>
            <p:spPr>
              <a:xfrm>
                <a:off x="584" y="1281"/>
                <a:ext cx="2128" cy="500"/>
              </a:xfrm>
              <a:prstGeom prst="roundRect">
                <a:avLst>
                  <a:gd name="adj" fmla="val 50000"/>
                </a:avLst>
              </a:prstGeom>
              <a:gradFill flip="none" rotWithShape="1">
                <a:gsLst>
                  <a:gs pos="0">
                    <a:srgbClr val="ECECEC"/>
                  </a:gs>
                  <a:gs pos="48300">
                    <a:schemeClr val="bg1"/>
                  </a:gs>
                  <a:gs pos="92000">
                    <a:srgbClr val="E6E6E6"/>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3" name="椭圆 2">
                <a:extLst>
                  <a:ext uri="{FF2B5EF4-FFF2-40B4-BE49-F238E27FC236}">
                    <a16:creationId xmlns:a16="http://schemas.microsoft.com/office/drawing/2014/main" id="{62C9C12B-B62E-4AE1-B7B8-BBB6FB192BF0}"/>
                  </a:ext>
                </a:extLst>
              </p:cNvPr>
              <p:cNvSpPr/>
              <p:nvPr/>
            </p:nvSpPr>
            <p:spPr>
              <a:xfrm>
                <a:off x="2540" y="1270"/>
                <a:ext cx="250" cy="498"/>
              </a:xfrm>
              <a:custGeom>
                <a:avLst/>
                <a:gdLst/>
                <a:ahLst/>
                <a:cxnLst/>
                <a:rect l="l" t="t" r="r" b="b"/>
                <a:pathLst>
                  <a:path w="396044" h="792088">
                    <a:moveTo>
                      <a:pt x="0" y="0"/>
                    </a:moveTo>
                    <a:cubicBezTo>
                      <a:pt x="218729" y="0"/>
                      <a:pt x="396044" y="177315"/>
                      <a:pt x="396044" y="396044"/>
                    </a:cubicBezTo>
                    <a:cubicBezTo>
                      <a:pt x="396044" y="614773"/>
                      <a:pt x="218729" y="792088"/>
                      <a:pt x="0" y="792088"/>
                    </a:cubicBezTo>
                    <a:close/>
                  </a:path>
                </a:pathLst>
              </a:custGeom>
              <a:gradFill flip="none" rotWithShape="1">
                <a:gsLst>
                  <a:gs pos="10000">
                    <a:schemeClr val="bg1">
                      <a:alpha val="0"/>
                    </a:schemeClr>
                  </a:gs>
                  <a:gs pos="92000">
                    <a:srgbClr val="FB4B05"/>
                  </a:gs>
                </a:gsLst>
                <a:lin ang="8100000" scaled="1"/>
                <a:tileRect/>
              </a:gradFill>
              <a:ln w="6350">
                <a:solidFill>
                  <a:schemeClr val="accent2">
                    <a:lumMod val="75000"/>
                  </a:schemeClr>
                </a:solidFill>
              </a:ln>
              <a:effectLst>
                <a:innerShdw blurRad="114300">
                  <a:srgbClr val="C00000"/>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12" name="椭圆 2">
                <a:extLst>
                  <a:ext uri="{FF2B5EF4-FFF2-40B4-BE49-F238E27FC236}">
                    <a16:creationId xmlns:a16="http://schemas.microsoft.com/office/drawing/2014/main" id="{C4B51E4C-493E-4081-A60B-0A8B798D72F5}"/>
                  </a:ext>
                </a:extLst>
              </p:cNvPr>
              <p:cNvSpPr/>
              <p:nvPr/>
            </p:nvSpPr>
            <p:spPr>
              <a:xfrm>
                <a:off x="2648" y="1338"/>
                <a:ext cx="126" cy="361"/>
              </a:xfrm>
              <a:custGeom>
                <a:avLst/>
                <a:gdLst/>
                <a:ahLst/>
                <a:cxnLst/>
                <a:rect l="l" t="t" r="r" b="b"/>
                <a:pathLst>
                  <a:path w="241245" h="695082">
                    <a:moveTo>
                      <a:pt x="0" y="0"/>
                    </a:moveTo>
                    <a:cubicBezTo>
                      <a:pt x="141818" y="60216"/>
                      <a:pt x="241245" y="200784"/>
                      <a:pt x="241245" y="364573"/>
                    </a:cubicBezTo>
                    <a:cubicBezTo>
                      <a:pt x="241245" y="502853"/>
                      <a:pt x="170378" y="624580"/>
                      <a:pt x="62759" y="695082"/>
                    </a:cubicBezTo>
                    <a:cubicBezTo>
                      <a:pt x="122883" y="606911"/>
                      <a:pt x="157947" y="500337"/>
                      <a:pt x="157947" y="385573"/>
                    </a:cubicBezTo>
                    <a:cubicBezTo>
                      <a:pt x="157947" y="235315"/>
                      <a:pt x="97840" y="99096"/>
                      <a:pt x="0" y="0"/>
                    </a:cubicBezTo>
                    <a:close/>
                  </a:path>
                </a:pathLst>
              </a:custGeom>
              <a:gradFill flip="none" rotWithShape="1">
                <a:gsLst>
                  <a:gs pos="33000">
                    <a:schemeClr val="bg1">
                      <a:alpha val="0"/>
                    </a:schemeClr>
                  </a:gs>
                  <a:gs pos="92000">
                    <a:schemeClr val="bg1"/>
                  </a:gs>
                </a:gsLst>
                <a:lin ang="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39955" name="等腰三角形 14">
                <a:extLst>
                  <a:ext uri="{FF2B5EF4-FFF2-40B4-BE49-F238E27FC236}">
                    <a16:creationId xmlns:a16="http://schemas.microsoft.com/office/drawing/2014/main" id="{10536B9B-1C60-488C-BBED-D6AF6C7C6F66}"/>
                  </a:ext>
                </a:extLst>
              </p:cNvPr>
              <p:cNvSpPr>
                <a:spLocks noChangeArrowheads="1"/>
              </p:cNvSpPr>
              <p:nvPr/>
            </p:nvSpPr>
            <p:spPr bwMode="auto">
              <a:xfrm rot="5400000">
                <a:off x="2594" y="1483"/>
                <a:ext cx="112" cy="97"/>
              </a:xfrm>
              <a:prstGeom prst="triangle">
                <a:avLst>
                  <a:gd name="adj" fmla="val 50000"/>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23" name="圆角矩形 22">
                <a:extLst>
                  <a:ext uri="{FF2B5EF4-FFF2-40B4-BE49-F238E27FC236}">
                    <a16:creationId xmlns:a16="http://schemas.microsoft.com/office/drawing/2014/main" id="{22D309D0-97A9-425E-8C1E-D61CFB271763}"/>
                  </a:ext>
                </a:extLst>
              </p:cNvPr>
              <p:cNvSpPr>
                <a:spLocks noChangeArrowheads="1"/>
              </p:cNvSpPr>
              <p:nvPr/>
            </p:nvSpPr>
            <p:spPr bwMode="auto">
              <a:xfrm>
                <a:off x="521" y="2606"/>
                <a:ext cx="2314" cy="544"/>
              </a:xfrm>
              <a:prstGeom prst="roundRect">
                <a:avLst>
                  <a:gd name="adj" fmla="val 50000"/>
                </a:avLst>
              </a:prstGeom>
              <a:solidFill>
                <a:srgbClr val="FFFFFF"/>
              </a:solidFill>
              <a:ln w="25400" algn="ctr">
                <a:solidFill>
                  <a:srgbClr val="4BACC6"/>
                </a:solidFill>
                <a:round/>
              </a:ln>
              <a:effectLst>
                <a:outerShdw dist="38100" dir="5400000" algn="t" rotWithShape="0">
                  <a:srgbClr val="000000">
                    <a:alpha val="39999"/>
                  </a:srgbClr>
                </a:outerShdw>
              </a:effectLst>
            </p:spPr>
            <p:txBody>
              <a:bodyPr anchor="ctr"/>
              <a:lstStyle/>
              <a:p>
                <a:pPr algn="ctr" defTabSz="914400" eaLnBrk="1" fontAlgn="auto" hangingPunct="1">
                  <a:spcBef>
                    <a:spcPts val="0"/>
                  </a:spcBef>
                  <a:spcAft>
                    <a:spcPts val="0"/>
                  </a:spcAft>
                  <a:defRPr/>
                </a:pPr>
                <a:endParaRPr lang="zh-CN" altLang="en-US">
                  <a:solidFill>
                    <a:schemeClr val="lt1"/>
                  </a:solidFill>
                  <a:latin typeface="+mn-lt"/>
                  <a:ea typeface="+mn-ea"/>
                </a:endParaRPr>
              </a:p>
            </p:txBody>
          </p:sp>
          <p:sp>
            <p:nvSpPr>
              <p:cNvPr id="4" name="圆角矩形 23">
                <a:extLst>
                  <a:ext uri="{FF2B5EF4-FFF2-40B4-BE49-F238E27FC236}">
                    <a16:creationId xmlns:a16="http://schemas.microsoft.com/office/drawing/2014/main" id="{1E60FE0E-D8C5-481E-860F-1024ABEA3E0B}"/>
                  </a:ext>
                </a:extLst>
              </p:cNvPr>
              <p:cNvSpPr/>
              <p:nvPr/>
            </p:nvSpPr>
            <p:spPr>
              <a:xfrm>
                <a:off x="584" y="2634"/>
                <a:ext cx="2128" cy="500"/>
              </a:xfrm>
              <a:prstGeom prst="roundRect">
                <a:avLst>
                  <a:gd name="adj" fmla="val 50000"/>
                </a:avLst>
              </a:prstGeom>
              <a:gradFill flip="none" rotWithShape="1">
                <a:gsLst>
                  <a:gs pos="0">
                    <a:srgbClr val="ECECEC"/>
                  </a:gs>
                  <a:gs pos="48300">
                    <a:schemeClr val="bg1"/>
                  </a:gs>
                  <a:gs pos="92000">
                    <a:srgbClr val="E6E6E6"/>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5" name="椭圆 2">
                <a:extLst>
                  <a:ext uri="{FF2B5EF4-FFF2-40B4-BE49-F238E27FC236}">
                    <a16:creationId xmlns:a16="http://schemas.microsoft.com/office/drawing/2014/main" id="{A9062479-F6FA-4680-B83D-D9D5C0B29448}"/>
                  </a:ext>
                </a:extLst>
              </p:cNvPr>
              <p:cNvSpPr/>
              <p:nvPr/>
            </p:nvSpPr>
            <p:spPr>
              <a:xfrm>
                <a:off x="2540" y="2630"/>
                <a:ext cx="250" cy="499"/>
              </a:xfrm>
              <a:custGeom>
                <a:avLst/>
                <a:gdLst/>
                <a:ahLst/>
                <a:cxnLst/>
                <a:rect l="l" t="t" r="r" b="b"/>
                <a:pathLst>
                  <a:path w="396044" h="792088">
                    <a:moveTo>
                      <a:pt x="0" y="0"/>
                    </a:moveTo>
                    <a:cubicBezTo>
                      <a:pt x="218729" y="0"/>
                      <a:pt x="396044" y="177315"/>
                      <a:pt x="396044" y="396044"/>
                    </a:cubicBezTo>
                    <a:cubicBezTo>
                      <a:pt x="396044" y="614773"/>
                      <a:pt x="218729" y="792088"/>
                      <a:pt x="0" y="792088"/>
                    </a:cubicBezTo>
                    <a:close/>
                  </a:path>
                </a:pathLst>
              </a:custGeom>
              <a:gradFill flip="none" rotWithShape="1">
                <a:gsLst>
                  <a:gs pos="10000">
                    <a:schemeClr val="bg1">
                      <a:alpha val="0"/>
                    </a:schemeClr>
                  </a:gs>
                  <a:gs pos="92000">
                    <a:srgbClr val="00B0F0"/>
                  </a:gs>
                </a:gsLst>
                <a:lin ang="8100000" scaled="1"/>
                <a:tileRect/>
              </a:gradFill>
              <a:ln w="6350">
                <a:solidFill>
                  <a:schemeClr val="accent5">
                    <a:lumMod val="75000"/>
                  </a:schemeClr>
                </a:solidFill>
              </a:ln>
              <a:effectLst>
                <a:innerShdw blurRad="114300">
                  <a:schemeClr val="accent5">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26" name="椭圆 2">
                <a:extLst>
                  <a:ext uri="{FF2B5EF4-FFF2-40B4-BE49-F238E27FC236}">
                    <a16:creationId xmlns:a16="http://schemas.microsoft.com/office/drawing/2014/main" id="{B8344145-AB84-423F-A295-7418B2460C64}"/>
                  </a:ext>
                </a:extLst>
              </p:cNvPr>
              <p:cNvSpPr/>
              <p:nvPr/>
            </p:nvSpPr>
            <p:spPr>
              <a:xfrm>
                <a:off x="2648" y="2690"/>
                <a:ext cx="126" cy="363"/>
              </a:xfrm>
              <a:custGeom>
                <a:avLst/>
                <a:gdLst/>
                <a:ahLst/>
                <a:cxnLst/>
                <a:rect l="l" t="t" r="r" b="b"/>
                <a:pathLst>
                  <a:path w="241245" h="695082">
                    <a:moveTo>
                      <a:pt x="0" y="0"/>
                    </a:moveTo>
                    <a:cubicBezTo>
                      <a:pt x="141818" y="60216"/>
                      <a:pt x="241245" y="200784"/>
                      <a:pt x="241245" y="364573"/>
                    </a:cubicBezTo>
                    <a:cubicBezTo>
                      <a:pt x="241245" y="502853"/>
                      <a:pt x="170378" y="624580"/>
                      <a:pt x="62759" y="695082"/>
                    </a:cubicBezTo>
                    <a:cubicBezTo>
                      <a:pt x="122883" y="606911"/>
                      <a:pt x="157947" y="500337"/>
                      <a:pt x="157947" y="385573"/>
                    </a:cubicBezTo>
                    <a:cubicBezTo>
                      <a:pt x="157947" y="235315"/>
                      <a:pt x="97840" y="99096"/>
                      <a:pt x="0" y="0"/>
                    </a:cubicBezTo>
                    <a:close/>
                  </a:path>
                </a:pathLst>
              </a:custGeom>
              <a:gradFill flip="none" rotWithShape="1">
                <a:gsLst>
                  <a:gs pos="33000">
                    <a:schemeClr val="bg1">
                      <a:alpha val="0"/>
                    </a:schemeClr>
                  </a:gs>
                  <a:gs pos="92000">
                    <a:schemeClr val="bg1"/>
                  </a:gs>
                </a:gsLst>
                <a:lin ang="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39964" name="等腰三角形 28">
                <a:extLst>
                  <a:ext uri="{FF2B5EF4-FFF2-40B4-BE49-F238E27FC236}">
                    <a16:creationId xmlns:a16="http://schemas.microsoft.com/office/drawing/2014/main" id="{32076A35-39FB-4514-910B-B39DD2348626}"/>
                  </a:ext>
                </a:extLst>
              </p:cNvPr>
              <p:cNvSpPr>
                <a:spLocks noChangeArrowheads="1"/>
              </p:cNvSpPr>
              <p:nvPr/>
            </p:nvSpPr>
            <p:spPr bwMode="auto">
              <a:xfrm rot="5400000">
                <a:off x="2592" y="2840"/>
                <a:ext cx="112" cy="98"/>
              </a:xfrm>
              <a:prstGeom prst="triangle">
                <a:avLst>
                  <a:gd name="adj" fmla="val 50000"/>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65" name="椭圆 37">
                <a:extLst>
                  <a:ext uri="{FF2B5EF4-FFF2-40B4-BE49-F238E27FC236}">
                    <a16:creationId xmlns:a16="http://schemas.microsoft.com/office/drawing/2014/main" id="{0946C41B-9FF6-43F4-B85E-7ADF2897AC1D}"/>
                  </a:ext>
                </a:extLst>
              </p:cNvPr>
              <p:cNvSpPr>
                <a:spLocks noChangeArrowheads="1"/>
              </p:cNvSpPr>
              <p:nvPr/>
            </p:nvSpPr>
            <p:spPr bwMode="auto">
              <a:xfrm rot="4460462">
                <a:off x="780" y="1924"/>
                <a:ext cx="90" cy="64"/>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66" name="椭圆 38">
                <a:extLst>
                  <a:ext uri="{FF2B5EF4-FFF2-40B4-BE49-F238E27FC236}">
                    <a16:creationId xmlns:a16="http://schemas.microsoft.com/office/drawing/2014/main" id="{CB855591-BCB1-4C9E-B8A8-267D835C5289}"/>
                  </a:ext>
                </a:extLst>
              </p:cNvPr>
              <p:cNvSpPr>
                <a:spLocks noChangeArrowheads="1"/>
              </p:cNvSpPr>
              <p:nvPr/>
            </p:nvSpPr>
            <p:spPr bwMode="auto">
              <a:xfrm rot="4460462">
                <a:off x="787" y="1725"/>
                <a:ext cx="74" cy="64"/>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nvGrpSpPr>
              <p:cNvPr id="39967" name="椭圆 40">
                <a:extLst>
                  <a:ext uri="{FF2B5EF4-FFF2-40B4-BE49-F238E27FC236}">
                    <a16:creationId xmlns:a16="http://schemas.microsoft.com/office/drawing/2014/main" id="{D3266332-4A43-4562-9FC6-AA9DD8BBBF4D}"/>
                  </a:ext>
                </a:extLst>
              </p:cNvPr>
              <p:cNvGrpSpPr>
                <a:grpSpLocks/>
              </p:cNvGrpSpPr>
              <p:nvPr/>
            </p:nvGrpSpPr>
            <p:grpSpPr bwMode="auto">
              <a:xfrm>
                <a:off x="793" y="1917"/>
                <a:ext cx="61" cy="69"/>
                <a:chOff x="1261872" y="3041904"/>
                <a:chExt cx="97536" cy="109728"/>
              </a:xfrm>
            </p:grpSpPr>
            <p:pic>
              <p:nvPicPr>
                <p:cNvPr id="40033" name="椭圆 40">
                  <a:extLst>
                    <a:ext uri="{FF2B5EF4-FFF2-40B4-BE49-F238E27FC236}">
                      <a16:creationId xmlns:a16="http://schemas.microsoft.com/office/drawing/2014/main" id="{19555A3B-F447-45C2-8652-4577D590F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72" y="3041904"/>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4" name="Text Box 44">
                  <a:extLst>
                    <a:ext uri="{FF2B5EF4-FFF2-40B4-BE49-F238E27FC236}">
                      <a16:creationId xmlns:a16="http://schemas.microsoft.com/office/drawing/2014/main" id="{13C9E392-DF3C-4F53-A18A-DD7CA72C87F4}"/>
                    </a:ext>
                  </a:extLst>
                </p:cNvPr>
                <p:cNvSpPr txBox="1">
                  <a:spLocks noChangeArrowheads="1"/>
                </p:cNvSpPr>
                <p:nvPr/>
              </p:nvSpPr>
              <p:spPr bwMode="auto">
                <a:xfrm rot="5441148">
                  <a:off x="1278557" y="3073210"/>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grpSp>
            <p:nvGrpSpPr>
              <p:cNvPr id="39968" name="椭圆 41">
                <a:extLst>
                  <a:ext uri="{FF2B5EF4-FFF2-40B4-BE49-F238E27FC236}">
                    <a16:creationId xmlns:a16="http://schemas.microsoft.com/office/drawing/2014/main" id="{E637D22B-ED5E-4328-BAD3-2139B126B2B8}"/>
                  </a:ext>
                </a:extLst>
              </p:cNvPr>
              <p:cNvGrpSpPr>
                <a:grpSpLocks/>
              </p:cNvGrpSpPr>
              <p:nvPr/>
            </p:nvGrpSpPr>
            <p:grpSpPr bwMode="auto">
              <a:xfrm>
                <a:off x="795" y="1728"/>
                <a:ext cx="60" cy="69"/>
                <a:chOff x="1261872" y="2743200"/>
                <a:chExt cx="97536" cy="109728"/>
              </a:xfrm>
            </p:grpSpPr>
            <p:pic>
              <p:nvPicPr>
                <p:cNvPr id="40031" name="椭圆 41">
                  <a:extLst>
                    <a:ext uri="{FF2B5EF4-FFF2-40B4-BE49-F238E27FC236}">
                      <a16:creationId xmlns:a16="http://schemas.microsoft.com/office/drawing/2014/main" id="{5EF50BCB-22D8-4BA3-9C87-C9891F09C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2743200"/>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2" name="Text Box 47">
                  <a:extLst>
                    <a:ext uri="{FF2B5EF4-FFF2-40B4-BE49-F238E27FC236}">
                      <a16:creationId xmlns:a16="http://schemas.microsoft.com/office/drawing/2014/main" id="{C30CD1AC-EA1C-4F77-84A2-C08F72B99B58}"/>
                    </a:ext>
                  </a:extLst>
                </p:cNvPr>
                <p:cNvSpPr txBox="1">
                  <a:spLocks noChangeArrowheads="1"/>
                </p:cNvSpPr>
                <p:nvPr/>
              </p:nvSpPr>
              <p:spPr bwMode="auto">
                <a:xfrm rot="5441148">
                  <a:off x="1278557" y="2771503"/>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sp>
            <p:nvSpPr>
              <p:cNvPr id="39969" name="矩形 42">
                <a:extLst>
                  <a:ext uri="{FF2B5EF4-FFF2-40B4-BE49-F238E27FC236}">
                    <a16:creationId xmlns:a16="http://schemas.microsoft.com/office/drawing/2014/main" id="{BEE261B9-EC8A-4420-8F39-682247ACB3AB}"/>
                  </a:ext>
                </a:extLst>
              </p:cNvPr>
              <p:cNvSpPr>
                <a:spLocks noChangeArrowheads="1"/>
              </p:cNvSpPr>
              <p:nvPr/>
            </p:nvSpPr>
            <p:spPr bwMode="auto">
              <a:xfrm rot="5441149">
                <a:off x="711" y="1840"/>
                <a:ext cx="203" cy="30"/>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70" name="椭圆 48">
                <a:extLst>
                  <a:ext uri="{FF2B5EF4-FFF2-40B4-BE49-F238E27FC236}">
                    <a16:creationId xmlns:a16="http://schemas.microsoft.com/office/drawing/2014/main" id="{22BD9FF3-59ED-458E-8BDC-685A279F40A9}"/>
                  </a:ext>
                </a:extLst>
              </p:cNvPr>
              <p:cNvSpPr>
                <a:spLocks noChangeArrowheads="1"/>
              </p:cNvSpPr>
              <p:nvPr/>
            </p:nvSpPr>
            <p:spPr bwMode="auto">
              <a:xfrm rot="4460462">
                <a:off x="847" y="1920"/>
                <a:ext cx="90"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71" name="椭圆 49">
                <a:extLst>
                  <a:ext uri="{FF2B5EF4-FFF2-40B4-BE49-F238E27FC236}">
                    <a16:creationId xmlns:a16="http://schemas.microsoft.com/office/drawing/2014/main" id="{5439E791-A800-488F-903F-98E7174583E0}"/>
                  </a:ext>
                </a:extLst>
              </p:cNvPr>
              <p:cNvSpPr>
                <a:spLocks noChangeArrowheads="1"/>
              </p:cNvSpPr>
              <p:nvPr/>
            </p:nvSpPr>
            <p:spPr bwMode="auto">
              <a:xfrm rot="4460462">
                <a:off x="854" y="1721"/>
                <a:ext cx="74"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nvGrpSpPr>
              <p:cNvPr id="39972" name="椭圆 51">
                <a:extLst>
                  <a:ext uri="{FF2B5EF4-FFF2-40B4-BE49-F238E27FC236}">
                    <a16:creationId xmlns:a16="http://schemas.microsoft.com/office/drawing/2014/main" id="{5BC04ADA-4DD3-4043-9C4E-6EDB2860E611}"/>
                  </a:ext>
                </a:extLst>
              </p:cNvPr>
              <p:cNvGrpSpPr>
                <a:grpSpLocks/>
              </p:cNvGrpSpPr>
              <p:nvPr/>
            </p:nvGrpSpPr>
            <p:grpSpPr bwMode="auto">
              <a:xfrm>
                <a:off x="866" y="1920"/>
                <a:ext cx="61" cy="70"/>
                <a:chOff x="1377696" y="3048000"/>
                <a:chExt cx="97536" cy="109728"/>
              </a:xfrm>
            </p:grpSpPr>
            <p:pic>
              <p:nvPicPr>
                <p:cNvPr id="40029" name="椭圆 51">
                  <a:extLst>
                    <a:ext uri="{FF2B5EF4-FFF2-40B4-BE49-F238E27FC236}">
                      <a16:creationId xmlns:a16="http://schemas.microsoft.com/office/drawing/2014/main" id="{52DA3018-A58C-4F6E-A161-82E1EC444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696" y="3048000"/>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0" name="Text Box 53">
                  <a:extLst>
                    <a:ext uri="{FF2B5EF4-FFF2-40B4-BE49-F238E27FC236}">
                      <a16:creationId xmlns:a16="http://schemas.microsoft.com/office/drawing/2014/main" id="{6AC646F8-294F-4E8B-851F-82FF43CE078F}"/>
                    </a:ext>
                  </a:extLst>
                </p:cNvPr>
                <p:cNvSpPr txBox="1">
                  <a:spLocks noChangeArrowheads="1"/>
                </p:cNvSpPr>
                <p:nvPr/>
              </p:nvSpPr>
              <p:spPr bwMode="auto">
                <a:xfrm rot="5441148">
                  <a:off x="1395917" y="3075344"/>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grpSp>
            <p:nvGrpSpPr>
              <p:cNvPr id="39973" name="椭圆 52">
                <a:extLst>
                  <a:ext uri="{FF2B5EF4-FFF2-40B4-BE49-F238E27FC236}">
                    <a16:creationId xmlns:a16="http://schemas.microsoft.com/office/drawing/2014/main" id="{3DA8D3D8-E471-4492-8A94-5053693D9D6B}"/>
                  </a:ext>
                </a:extLst>
              </p:cNvPr>
              <p:cNvGrpSpPr>
                <a:grpSpLocks/>
              </p:cNvGrpSpPr>
              <p:nvPr/>
            </p:nvGrpSpPr>
            <p:grpSpPr bwMode="auto">
              <a:xfrm>
                <a:off x="868" y="1726"/>
                <a:ext cx="60" cy="70"/>
                <a:chOff x="1377696" y="2743200"/>
                <a:chExt cx="97536" cy="109728"/>
              </a:xfrm>
            </p:grpSpPr>
            <p:pic>
              <p:nvPicPr>
                <p:cNvPr id="40027" name="椭圆 52">
                  <a:extLst>
                    <a:ext uri="{FF2B5EF4-FFF2-40B4-BE49-F238E27FC236}">
                      <a16:creationId xmlns:a16="http://schemas.microsoft.com/office/drawing/2014/main" id="{4AAA4C4F-FE70-4ED7-BF5C-DD6FD2000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7696" y="2743200"/>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28" name="Text Box 56">
                  <a:extLst>
                    <a:ext uri="{FF2B5EF4-FFF2-40B4-BE49-F238E27FC236}">
                      <a16:creationId xmlns:a16="http://schemas.microsoft.com/office/drawing/2014/main" id="{C2F2F534-57AC-4AB9-8553-C7D79EDCE6CB}"/>
                    </a:ext>
                  </a:extLst>
                </p:cNvPr>
                <p:cNvSpPr txBox="1">
                  <a:spLocks noChangeArrowheads="1"/>
                </p:cNvSpPr>
                <p:nvPr/>
              </p:nvSpPr>
              <p:spPr bwMode="auto">
                <a:xfrm rot="5441148">
                  <a:off x="1395917" y="2773637"/>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sp>
            <p:nvSpPr>
              <p:cNvPr id="39974" name="矩形 53">
                <a:extLst>
                  <a:ext uri="{FF2B5EF4-FFF2-40B4-BE49-F238E27FC236}">
                    <a16:creationId xmlns:a16="http://schemas.microsoft.com/office/drawing/2014/main" id="{75B431B4-2CA6-4712-B94B-D6FF02C57E9B}"/>
                  </a:ext>
                </a:extLst>
              </p:cNvPr>
              <p:cNvSpPr>
                <a:spLocks noChangeArrowheads="1"/>
              </p:cNvSpPr>
              <p:nvPr/>
            </p:nvSpPr>
            <p:spPr bwMode="auto">
              <a:xfrm rot="5441149">
                <a:off x="787" y="1841"/>
                <a:ext cx="203" cy="30"/>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75" name="椭圆 55">
                <a:extLst>
                  <a:ext uri="{FF2B5EF4-FFF2-40B4-BE49-F238E27FC236}">
                    <a16:creationId xmlns:a16="http://schemas.microsoft.com/office/drawing/2014/main" id="{F131D665-B9F0-4E89-BD8D-802DC3323725}"/>
                  </a:ext>
                </a:extLst>
              </p:cNvPr>
              <p:cNvSpPr>
                <a:spLocks noChangeArrowheads="1"/>
              </p:cNvSpPr>
              <p:nvPr/>
            </p:nvSpPr>
            <p:spPr bwMode="auto">
              <a:xfrm rot="4460462">
                <a:off x="2283" y="1920"/>
                <a:ext cx="90"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76" name="椭圆 56">
                <a:extLst>
                  <a:ext uri="{FF2B5EF4-FFF2-40B4-BE49-F238E27FC236}">
                    <a16:creationId xmlns:a16="http://schemas.microsoft.com/office/drawing/2014/main" id="{15D0027A-2F91-4291-B016-5AFE366BD760}"/>
                  </a:ext>
                </a:extLst>
              </p:cNvPr>
              <p:cNvSpPr>
                <a:spLocks noChangeArrowheads="1"/>
              </p:cNvSpPr>
              <p:nvPr/>
            </p:nvSpPr>
            <p:spPr bwMode="auto">
              <a:xfrm rot="4460462">
                <a:off x="2290" y="1721"/>
                <a:ext cx="74"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nvGrpSpPr>
              <p:cNvPr id="39977" name="椭圆 58">
                <a:extLst>
                  <a:ext uri="{FF2B5EF4-FFF2-40B4-BE49-F238E27FC236}">
                    <a16:creationId xmlns:a16="http://schemas.microsoft.com/office/drawing/2014/main" id="{18415EEA-A75A-4EE3-A618-BEA3DA02B7B2}"/>
                  </a:ext>
                </a:extLst>
              </p:cNvPr>
              <p:cNvGrpSpPr>
                <a:grpSpLocks/>
              </p:cNvGrpSpPr>
              <p:nvPr/>
            </p:nvGrpSpPr>
            <p:grpSpPr bwMode="auto">
              <a:xfrm>
                <a:off x="2302" y="1916"/>
                <a:ext cx="61" cy="69"/>
                <a:chOff x="3657600" y="3041904"/>
                <a:chExt cx="97536" cy="109728"/>
              </a:xfrm>
            </p:grpSpPr>
            <p:pic>
              <p:nvPicPr>
                <p:cNvPr id="40025" name="椭圆 58">
                  <a:extLst>
                    <a:ext uri="{FF2B5EF4-FFF2-40B4-BE49-F238E27FC236}">
                      <a16:creationId xmlns:a16="http://schemas.microsoft.com/office/drawing/2014/main" id="{89C8A332-02F7-47D0-BE57-7B2DEE469E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041904"/>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26" name="Text Box 62">
                  <a:extLst>
                    <a:ext uri="{FF2B5EF4-FFF2-40B4-BE49-F238E27FC236}">
                      <a16:creationId xmlns:a16="http://schemas.microsoft.com/office/drawing/2014/main" id="{6468B91A-3CFD-4745-9781-63362E30D195}"/>
                    </a:ext>
                  </a:extLst>
                </p:cNvPr>
                <p:cNvSpPr txBox="1">
                  <a:spLocks noChangeArrowheads="1"/>
                </p:cNvSpPr>
                <p:nvPr/>
              </p:nvSpPr>
              <p:spPr bwMode="auto">
                <a:xfrm rot="5441148">
                  <a:off x="3676820" y="3073210"/>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grpSp>
            <p:nvGrpSpPr>
              <p:cNvPr id="39978" name="椭圆 59">
                <a:extLst>
                  <a:ext uri="{FF2B5EF4-FFF2-40B4-BE49-F238E27FC236}">
                    <a16:creationId xmlns:a16="http://schemas.microsoft.com/office/drawing/2014/main" id="{F27B5552-954B-48C5-96DB-C8CBD35F21CB}"/>
                  </a:ext>
                </a:extLst>
              </p:cNvPr>
              <p:cNvGrpSpPr>
                <a:grpSpLocks/>
              </p:cNvGrpSpPr>
              <p:nvPr/>
            </p:nvGrpSpPr>
            <p:grpSpPr bwMode="auto">
              <a:xfrm>
                <a:off x="2303" y="1727"/>
                <a:ext cx="61" cy="69"/>
                <a:chOff x="3657600" y="2743200"/>
                <a:chExt cx="97536" cy="109728"/>
              </a:xfrm>
            </p:grpSpPr>
            <p:pic>
              <p:nvPicPr>
                <p:cNvPr id="40023" name="椭圆 59">
                  <a:extLst>
                    <a:ext uri="{FF2B5EF4-FFF2-40B4-BE49-F238E27FC236}">
                      <a16:creationId xmlns:a16="http://schemas.microsoft.com/office/drawing/2014/main" id="{0D79602B-18A0-4C07-8D4B-D7929480D0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2743200"/>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24" name="Text Box 65">
                  <a:extLst>
                    <a:ext uri="{FF2B5EF4-FFF2-40B4-BE49-F238E27FC236}">
                      <a16:creationId xmlns:a16="http://schemas.microsoft.com/office/drawing/2014/main" id="{541D9F7A-EDEC-4C20-A4F7-95650DEF2A6C}"/>
                    </a:ext>
                  </a:extLst>
                </p:cNvPr>
                <p:cNvSpPr txBox="1">
                  <a:spLocks noChangeArrowheads="1"/>
                </p:cNvSpPr>
                <p:nvPr/>
              </p:nvSpPr>
              <p:spPr bwMode="auto">
                <a:xfrm rot="5441148">
                  <a:off x="3676820" y="2771503"/>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sp>
            <p:nvSpPr>
              <p:cNvPr id="39979" name="矩形 60">
                <a:extLst>
                  <a:ext uri="{FF2B5EF4-FFF2-40B4-BE49-F238E27FC236}">
                    <a16:creationId xmlns:a16="http://schemas.microsoft.com/office/drawing/2014/main" id="{0F5EDE83-5037-4D0A-ACD4-0AB2CAA63058}"/>
                  </a:ext>
                </a:extLst>
              </p:cNvPr>
              <p:cNvSpPr>
                <a:spLocks noChangeArrowheads="1"/>
              </p:cNvSpPr>
              <p:nvPr/>
            </p:nvSpPr>
            <p:spPr bwMode="auto">
              <a:xfrm rot="5441149">
                <a:off x="2222" y="1840"/>
                <a:ext cx="203" cy="30"/>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80" name="椭圆 62">
                <a:extLst>
                  <a:ext uri="{FF2B5EF4-FFF2-40B4-BE49-F238E27FC236}">
                    <a16:creationId xmlns:a16="http://schemas.microsoft.com/office/drawing/2014/main" id="{79E9A0C3-580B-4037-90C6-756FD45ABBC3}"/>
                  </a:ext>
                </a:extLst>
              </p:cNvPr>
              <p:cNvSpPr>
                <a:spLocks noChangeArrowheads="1"/>
              </p:cNvSpPr>
              <p:nvPr/>
            </p:nvSpPr>
            <p:spPr bwMode="auto">
              <a:xfrm rot="4460462">
                <a:off x="2358" y="1920"/>
                <a:ext cx="90"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81" name="椭圆 63">
                <a:extLst>
                  <a:ext uri="{FF2B5EF4-FFF2-40B4-BE49-F238E27FC236}">
                    <a16:creationId xmlns:a16="http://schemas.microsoft.com/office/drawing/2014/main" id="{799FAF33-060B-4AA0-8E4D-D8C6F8FF0AC7}"/>
                  </a:ext>
                </a:extLst>
              </p:cNvPr>
              <p:cNvSpPr>
                <a:spLocks noChangeArrowheads="1"/>
              </p:cNvSpPr>
              <p:nvPr/>
            </p:nvSpPr>
            <p:spPr bwMode="auto">
              <a:xfrm rot="4460462">
                <a:off x="2366" y="1721"/>
                <a:ext cx="74"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nvGrpSpPr>
              <p:cNvPr id="39982" name="椭圆 65">
                <a:extLst>
                  <a:ext uri="{FF2B5EF4-FFF2-40B4-BE49-F238E27FC236}">
                    <a16:creationId xmlns:a16="http://schemas.microsoft.com/office/drawing/2014/main" id="{42F338E2-3722-4D72-9DCC-49DFB6CB20EA}"/>
                  </a:ext>
                </a:extLst>
              </p:cNvPr>
              <p:cNvGrpSpPr>
                <a:grpSpLocks/>
              </p:cNvGrpSpPr>
              <p:nvPr/>
            </p:nvGrpSpPr>
            <p:grpSpPr bwMode="auto">
              <a:xfrm>
                <a:off x="2375" y="1919"/>
                <a:ext cx="61" cy="70"/>
                <a:chOff x="3773424" y="3048000"/>
                <a:chExt cx="97536" cy="109728"/>
              </a:xfrm>
            </p:grpSpPr>
            <p:pic>
              <p:nvPicPr>
                <p:cNvPr id="40021" name="椭圆 65">
                  <a:extLst>
                    <a:ext uri="{FF2B5EF4-FFF2-40B4-BE49-F238E27FC236}">
                      <a16:creationId xmlns:a16="http://schemas.microsoft.com/office/drawing/2014/main" id="{13FB4CCA-EF1E-47D5-B7E9-9A154736A3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3424" y="3048000"/>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22" name="Text Box 71">
                  <a:extLst>
                    <a:ext uri="{FF2B5EF4-FFF2-40B4-BE49-F238E27FC236}">
                      <a16:creationId xmlns:a16="http://schemas.microsoft.com/office/drawing/2014/main" id="{E4BF1366-1293-4C2E-B657-6D9979CEB782}"/>
                    </a:ext>
                  </a:extLst>
                </p:cNvPr>
                <p:cNvSpPr txBox="1">
                  <a:spLocks noChangeArrowheads="1"/>
                </p:cNvSpPr>
                <p:nvPr/>
              </p:nvSpPr>
              <p:spPr bwMode="auto">
                <a:xfrm rot="5441148">
                  <a:off x="3794180" y="3075344"/>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grpSp>
            <p:nvGrpSpPr>
              <p:cNvPr id="39983" name="椭圆 66">
                <a:extLst>
                  <a:ext uri="{FF2B5EF4-FFF2-40B4-BE49-F238E27FC236}">
                    <a16:creationId xmlns:a16="http://schemas.microsoft.com/office/drawing/2014/main" id="{5D28587E-67C0-4A75-983A-2B5D8550C1EE}"/>
                  </a:ext>
                </a:extLst>
              </p:cNvPr>
              <p:cNvGrpSpPr>
                <a:grpSpLocks/>
              </p:cNvGrpSpPr>
              <p:nvPr/>
            </p:nvGrpSpPr>
            <p:grpSpPr bwMode="auto">
              <a:xfrm>
                <a:off x="2376" y="1726"/>
                <a:ext cx="61" cy="70"/>
                <a:chOff x="3773424" y="2743200"/>
                <a:chExt cx="97536" cy="109728"/>
              </a:xfrm>
            </p:grpSpPr>
            <p:pic>
              <p:nvPicPr>
                <p:cNvPr id="40019" name="椭圆 66">
                  <a:extLst>
                    <a:ext uri="{FF2B5EF4-FFF2-40B4-BE49-F238E27FC236}">
                      <a16:creationId xmlns:a16="http://schemas.microsoft.com/office/drawing/2014/main" id="{08BECABE-E32B-4894-89AC-97F6E2DDB5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3424" y="2743200"/>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20" name="Text Box 74">
                  <a:extLst>
                    <a:ext uri="{FF2B5EF4-FFF2-40B4-BE49-F238E27FC236}">
                      <a16:creationId xmlns:a16="http://schemas.microsoft.com/office/drawing/2014/main" id="{B66D6F69-5DEA-4FF7-99F6-E61FF2878B56}"/>
                    </a:ext>
                  </a:extLst>
                </p:cNvPr>
                <p:cNvSpPr txBox="1">
                  <a:spLocks noChangeArrowheads="1"/>
                </p:cNvSpPr>
                <p:nvPr/>
              </p:nvSpPr>
              <p:spPr bwMode="auto">
                <a:xfrm rot="5441148">
                  <a:off x="3794180" y="2773637"/>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sp>
            <p:nvSpPr>
              <p:cNvPr id="39984" name="矩形 67">
                <a:extLst>
                  <a:ext uri="{FF2B5EF4-FFF2-40B4-BE49-F238E27FC236}">
                    <a16:creationId xmlns:a16="http://schemas.microsoft.com/office/drawing/2014/main" id="{168339ED-FB2E-4BBD-89E3-6ACF858B12F0}"/>
                  </a:ext>
                </a:extLst>
              </p:cNvPr>
              <p:cNvSpPr>
                <a:spLocks noChangeArrowheads="1"/>
              </p:cNvSpPr>
              <p:nvPr/>
            </p:nvSpPr>
            <p:spPr bwMode="auto">
              <a:xfrm rot="5441149">
                <a:off x="2298" y="1841"/>
                <a:ext cx="203" cy="30"/>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85" name="椭圆 69">
                <a:extLst>
                  <a:ext uri="{FF2B5EF4-FFF2-40B4-BE49-F238E27FC236}">
                    <a16:creationId xmlns:a16="http://schemas.microsoft.com/office/drawing/2014/main" id="{FF0C4340-7DB2-4B1D-8D20-D3F683670A8D}"/>
                  </a:ext>
                </a:extLst>
              </p:cNvPr>
              <p:cNvSpPr>
                <a:spLocks noChangeArrowheads="1"/>
              </p:cNvSpPr>
              <p:nvPr/>
            </p:nvSpPr>
            <p:spPr bwMode="auto">
              <a:xfrm rot="4460462">
                <a:off x="780" y="2601"/>
                <a:ext cx="90" cy="64"/>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86" name="椭圆 70">
                <a:extLst>
                  <a:ext uri="{FF2B5EF4-FFF2-40B4-BE49-F238E27FC236}">
                    <a16:creationId xmlns:a16="http://schemas.microsoft.com/office/drawing/2014/main" id="{E5DBB93C-9332-4692-BCC9-89C2FB1D2BFA}"/>
                  </a:ext>
                </a:extLst>
              </p:cNvPr>
              <p:cNvSpPr>
                <a:spLocks noChangeArrowheads="1"/>
              </p:cNvSpPr>
              <p:nvPr/>
            </p:nvSpPr>
            <p:spPr bwMode="auto">
              <a:xfrm rot="4460462">
                <a:off x="787" y="2401"/>
                <a:ext cx="74" cy="64"/>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nvGrpSpPr>
              <p:cNvPr id="39987" name="椭圆 72">
                <a:extLst>
                  <a:ext uri="{FF2B5EF4-FFF2-40B4-BE49-F238E27FC236}">
                    <a16:creationId xmlns:a16="http://schemas.microsoft.com/office/drawing/2014/main" id="{9B166DFC-D312-4080-B37F-8A18E08D0335}"/>
                  </a:ext>
                </a:extLst>
              </p:cNvPr>
              <p:cNvGrpSpPr>
                <a:grpSpLocks/>
              </p:cNvGrpSpPr>
              <p:nvPr/>
            </p:nvGrpSpPr>
            <p:grpSpPr bwMode="auto">
              <a:xfrm>
                <a:off x="793" y="2596"/>
                <a:ext cx="61" cy="69"/>
                <a:chOff x="1261872" y="4120896"/>
                <a:chExt cx="97536" cy="109728"/>
              </a:xfrm>
            </p:grpSpPr>
            <p:pic>
              <p:nvPicPr>
                <p:cNvPr id="40017" name="椭圆 72">
                  <a:extLst>
                    <a:ext uri="{FF2B5EF4-FFF2-40B4-BE49-F238E27FC236}">
                      <a16:creationId xmlns:a16="http://schemas.microsoft.com/office/drawing/2014/main" id="{AC055A84-86F4-4369-A9DF-5B073D5D4C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1872" y="4120896"/>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8" name="Text Box 80">
                  <a:extLst>
                    <a:ext uri="{FF2B5EF4-FFF2-40B4-BE49-F238E27FC236}">
                      <a16:creationId xmlns:a16="http://schemas.microsoft.com/office/drawing/2014/main" id="{6027016C-B0CC-4798-BAD1-AD3EC96259DD}"/>
                    </a:ext>
                  </a:extLst>
                </p:cNvPr>
                <p:cNvSpPr txBox="1">
                  <a:spLocks noChangeArrowheads="1"/>
                </p:cNvSpPr>
                <p:nvPr/>
              </p:nvSpPr>
              <p:spPr bwMode="auto">
                <a:xfrm rot="5441148">
                  <a:off x="1278557" y="4147310"/>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grpSp>
            <p:nvGrpSpPr>
              <p:cNvPr id="39988" name="椭圆 73">
                <a:extLst>
                  <a:ext uri="{FF2B5EF4-FFF2-40B4-BE49-F238E27FC236}">
                    <a16:creationId xmlns:a16="http://schemas.microsoft.com/office/drawing/2014/main" id="{6AD55FD1-BAA0-4905-BFF0-F148C4D0D082}"/>
                  </a:ext>
                </a:extLst>
              </p:cNvPr>
              <p:cNvGrpSpPr>
                <a:grpSpLocks/>
              </p:cNvGrpSpPr>
              <p:nvPr/>
            </p:nvGrpSpPr>
            <p:grpSpPr bwMode="auto">
              <a:xfrm>
                <a:off x="795" y="2403"/>
                <a:ext cx="60" cy="69"/>
                <a:chOff x="1261872" y="3816096"/>
                <a:chExt cx="97536" cy="109728"/>
              </a:xfrm>
            </p:grpSpPr>
            <p:pic>
              <p:nvPicPr>
                <p:cNvPr id="40015" name="椭圆 73">
                  <a:extLst>
                    <a:ext uri="{FF2B5EF4-FFF2-40B4-BE49-F238E27FC236}">
                      <a16:creationId xmlns:a16="http://schemas.microsoft.com/office/drawing/2014/main" id="{32EA1C1A-1841-41F8-9754-A373A02F02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1872" y="3816096"/>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6" name="Text Box 83">
                  <a:extLst>
                    <a:ext uri="{FF2B5EF4-FFF2-40B4-BE49-F238E27FC236}">
                      <a16:creationId xmlns:a16="http://schemas.microsoft.com/office/drawing/2014/main" id="{4EFF9849-AEE6-4D1B-B3CA-9E6081FAFFE8}"/>
                    </a:ext>
                  </a:extLst>
                </p:cNvPr>
                <p:cNvSpPr txBox="1">
                  <a:spLocks noChangeArrowheads="1"/>
                </p:cNvSpPr>
                <p:nvPr/>
              </p:nvSpPr>
              <p:spPr bwMode="auto">
                <a:xfrm rot="5441148">
                  <a:off x="1278557" y="3845603"/>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sp>
            <p:nvSpPr>
              <p:cNvPr id="39989" name="矩形 74">
                <a:extLst>
                  <a:ext uri="{FF2B5EF4-FFF2-40B4-BE49-F238E27FC236}">
                    <a16:creationId xmlns:a16="http://schemas.microsoft.com/office/drawing/2014/main" id="{DFC25FFD-DB42-4600-A4CA-B774DC72A8EB}"/>
                  </a:ext>
                </a:extLst>
              </p:cNvPr>
              <p:cNvSpPr>
                <a:spLocks noChangeArrowheads="1"/>
              </p:cNvSpPr>
              <p:nvPr/>
            </p:nvSpPr>
            <p:spPr bwMode="auto">
              <a:xfrm rot="5441149">
                <a:off x="711" y="2514"/>
                <a:ext cx="203" cy="30"/>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90" name="椭圆 76">
                <a:extLst>
                  <a:ext uri="{FF2B5EF4-FFF2-40B4-BE49-F238E27FC236}">
                    <a16:creationId xmlns:a16="http://schemas.microsoft.com/office/drawing/2014/main" id="{A344DD90-1FF9-447A-8E0B-E15D352FED9A}"/>
                  </a:ext>
                </a:extLst>
              </p:cNvPr>
              <p:cNvSpPr>
                <a:spLocks noChangeArrowheads="1"/>
              </p:cNvSpPr>
              <p:nvPr/>
            </p:nvSpPr>
            <p:spPr bwMode="auto">
              <a:xfrm rot="4460462">
                <a:off x="847" y="2597"/>
                <a:ext cx="90"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91" name="椭圆 77">
                <a:extLst>
                  <a:ext uri="{FF2B5EF4-FFF2-40B4-BE49-F238E27FC236}">
                    <a16:creationId xmlns:a16="http://schemas.microsoft.com/office/drawing/2014/main" id="{DE739376-E591-40FC-B17C-9FDA66CE2E6F}"/>
                  </a:ext>
                </a:extLst>
              </p:cNvPr>
              <p:cNvSpPr>
                <a:spLocks noChangeArrowheads="1"/>
              </p:cNvSpPr>
              <p:nvPr/>
            </p:nvSpPr>
            <p:spPr bwMode="auto">
              <a:xfrm rot="4460462">
                <a:off x="854" y="2399"/>
                <a:ext cx="74"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nvGrpSpPr>
              <p:cNvPr id="39992" name="椭圆 79">
                <a:extLst>
                  <a:ext uri="{FF2B5EF4-FFF2-40B4-BE49-F238E27FC236}">
                    <a16:creationId xmlns:a16="http://schemas.microsoft.com/office/drawing/2014/main" id="{D09DBB63-5FF2-4468-A913-419DBB57FFC6}"/>
                  </a:ext>
                </a:extLst>
              </p:cNvPr>
              <p:cNvGrpSpPr>
                <a:grpSpLocks/>
              </p:cNvGrpSpPr>
              <p:nvPr/>
            </p:nvGrpSpPr>
            <p:grpSpPr bwMode="auto">
              <a:xfrm>
                <a:off x="866" y="2596"/>
                <a:ext cx="61" cy="70"/>
                <a:chOff x="1377696" y="4120896"/>
                <a:chExt cx="97536" cy="109728"/>
              </a:xfrm>
            </p:grpSpPr>
            <p:pic>
              <p:nvPicPr>
                <p:cNvPr id="40013" name="椭圆 79">
                  <a:extLst>
                    <a:ext uri="{FF2B5EF4-FFF2-40B4-BE49-F238E27FC236}">
                      <a16:creationId xmlns:a16="http://schemas.microsoft.com/office/drawing/2014/main" id="{47DD7A4E-3350-4B5E-BD0F-6E1309221D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7696" y="4120896"/>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4" name="Text Box 89">
                  <a:extLst>
                    <a:ext uri="{FF2B5EF4-FFF2-40B4-BE49-F238E27FC236}">
                      <a16:creationId xmlns:a16="http://schemas.microsoft.com/office/drawing/2014/main" id="{19E4B6C4-CD95-4829-A6D4-69D551535B71}"/>
                    </a:ext>
                  </a:extLst>
                </p:cNvPr>
                <p:cNvSpPr txBox="1">
                  <a:spLocks noChangeArrowheads="1"/>
                </p:cNvSpPr>
                <p:nvPr/>
              </p:nvSpPr>
              <p:spPr bwMode="auto">
                <a:xfrm rot="5441148">
                  <a:off x="1395917" y="4149444"/>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grpSp>
            <p:nvGrpSpPr>
              <p:cNvPr id="39993" name="椭圆 80">
                <a:extLst>
                  <a:ext uri="{FF2B5EF4-FFF2-40B4-BE49-F238E27FC236}">
                    <a16:creationId xmlns:a16="http://schemas.microsoft.com/office/drawing/2014/main" id="{F685AB2A-ACE2-440F-B573-7B5FD3E84889}"/>
                  </a:ext>
                </a:extLst>
              </p:cNvPr>
              <p:cNvGrpSpPr>
                <a:grpSpLocks/>
              </p:cNvGrpSpPr>
              <p:nvPr/>
            </p:nvGrpSpPr>
            <p:grpSpPr bwMode="auto">
              <a:xfrm>
                <a:off x="868" y="2403"/>
                <a:ext cx="60" cy="73"/>
                <a:chOff x="1377696" y="3816096"/>
                <a:chExt cx="97536" cy="115824"/>
              </a:xfrm>
            </p:grpSpPr>
            <p:pic>
              <p:nvPicPr>
                <p:cNvPr id="40011" name="椭圆 80">
                  <a:extLst>
                    <a:ext uri="{FF2B5EF4-FFF2-40B4-BE49-F238E27FC236}">
                      <a16:creationId xmlns:a16="http://schemas.microsoft.com/office/drawing/2014/main" id="{E0971BD0-7927-4FAE-A1CA-814FAC072D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7696" y="3816096"/>
                  <a:ext cx="97536" cy="11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2" name="Text Box 92">
                  <a:extLst>
                    <a:ext uri="{FF2B5EF4-FFF2-40B4-BE49-F238E27FC236}">
                      <a16:creationId xmlns:a16="http://schemas.microsoft.com/office/drawing/2014/main" id="{B867F27B-8630-4069-9A62-2DE721CBB229}"/>
                    </a:ext>
                  </a:extLst>
                </p:cNvPr>
                <p:cNvSpPr txBox="1">
                  <a:spLocks noChangeArrowheads="1"/>
                </p:cNvSpPr>
                <p:nvPr/>
              </p:nvSpPr>
              <p:spPr bwMode="auto">
                <a:xfrm rot="5441148">
                  <a:off x="1395917" y="3847737"/>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sp>
            <p:nvSpPr>
              <p:cNvPr id="39994" name="矩形 81">
                <a:extLst>
                  <a:ext uri="{FF2B5EF4-FFF2-40B4-BE49-F238E27FC236}">
                    <a16:creationId xmlns:a16="http://schemas.microsoft.com/office/drawing/2014/main" id="{9A6E3E05-FFD6-4037-8126-DFEA87CBD8D4}"/>
                  </a:ext>
                </a:extLst>
              </p:cNvPr>
              <p:cNvSpPr>
                <a:spLocks noChangeArrowheads="1"/>
              </p:cNvSpPr>
              <p:nvPr/>
            </p:nvSpPr>
            <p:spPr bwMode="auto">
              <a:xfrm rot="5441149">
                <a:off x="787" y="2518"/>
                <a:ext cx="203" cy="30"/>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95" name="椭圆 83">
                <a:extLst>
                  <a:ext uri="{FF2B5EF4-FFF2-40B4-BE49-F238E27FC236}">
                    <a16:creationId xmlns:a16="http://schemas.microsoft.com/office/drawing/2014/main" id="{E0D6D18E-6D97-4CC8-8B91-4DB2BD6B9E0F}"/>
                  </a:ext>
                </a:extLst>
              </p:cNvPr>
              <p:cNvSpPr>
                <a:spLocks noChangeArrowheads="1"/>
              </p:cNvSpPr>
              <p:nvPr/>
            </p:nvSpPr>
            <p:spPr bwMode="auto">
              <a:xfrm rot="4460462">
                <a:off x="2283" y="2596"/>
                <a:ext cx="90"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39996" name="椭圆 84">
                <a:extLst>
                  <a:ext uri="{FF2B5EF4-FFF2-40B4-BE49-F238E27FC236}">
                    <a16:creationId xmlns:a16="http://schemas.microsoft.com/office/drawing/2014/main" id="{2E6FFB0F-6D9F-43D7-A9A3-D83DFC33307F}"/>
                  </a:ext>
                </a:extLst>
              </p:cNvPr>
              <p:cNvSpPr>
                <a:spLocks noChangeArrowheads="1"/>
              </p:cNvSpPr>
              <p:nvPr/>
            </p:nvSpPr>
            <p:spPr bwMode="auto">
              <a:xfrm rot="4460462">
                <a:off x="2290" y="2395"/>
                <a:ext cx="74"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nvGrpSpPr>
              <p:cNvPr id="39997" name="椭圆 86">
                <a:extLst>
                  <a:ext uri="{FF2B5EF4-FFF2-40B4-BE49-F238E27FC236}">
                    <a16:creationId xmlns:a16="http://schemas.microsoft.com/office/drawing/2014/main" id="{685CB231-901E-44D2-9959-D8E5A3B1704A}"/>
                  </a:ext>
                </a:extLst>
              </p:cNvPr>
              <p:cNvGrpSpPr>
                <a:grpSpLocks/>
              </p:cNvGrpSpPr>
              <p:nvPr/>
            </p:nvGrpSpPr>
            <p:grpSpPr bwMode="auto">
              <a:xfrm>
                <a:off x="2302" y="2595"/>
                <a:ext cx="61" cy="69"/>
                <a:chOff x="3657600" y="4120896"/>
                <a:chExt cx="97536" cy="109728"/>
              </a:xfrm>
            </p:grpSpPr>
            <p:pic>
              <p:nvPicPr>
                <p:cNvPr id="40009" name="椭圆 86">
                  <a:extLst>
                    <a:ext uri="{FF2B5EF4-FFF2-40B4-BE49-F238E27FC236}">
                      <a16:creationId xmlns:a16="http://schemas.microsoft.com/office/drawing/2014/main" id="{34D765E9-E402-41D3-BABD-82EE023EC9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600" y="4120896"/>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0" name="Text Box 98">
                  <a:extLst>
                    <a:ext uri="{FF2B5EF4-FFF2-40B4-BE49-F238E27FC236}">
                      <a16:creationId xmlns:a16="http://schemas.microsoft.com/office/drawing/2014/main" id="{CE365128-E22C-4665-A3BC-304987E4C7E8}"/>
                    </a:ext>
                  </a:extLst>
                </p:cNvPr>
                <p:cNvSpPr txBox="1">
                  <a:spLocks noChangeArrowheads="1"/>
                </p:cNvSpPr>
                <p:nvPr/>
              </p:nvSpPr>
              <p:spPr bwMode="auto">
                <a:xfrm rot="5441148">
                  <a:off x="3676820" y="4147310"/>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grpSp>
            <p:nvGrpSpPr>
              <p:cNvPr id="39998" name="椭圆 87">
                <a:extLst>
                  <a:ext uri="{FF2B5EF4-FFF2-40B4-BE49-F238E27FC236}">
                    <a16:creationId xmlns:a16="http://schemas.microsoft.com/office/drawing/2014/main" id="{14DA461F-8A5D-4816-BDAC-F365AAA0270C}"/>
                  </a:ext>
                </a:extLst>
              </p:cNvPr>
              <p:cNvGrpSpPr>
                <a:grpSpLocks/>
              </p:cNvGrpSpPr>
              <p:nvPr/>
            </p:nvGrpSpPr>
            <p:grpSpPr bwMode="auto">
              <a:xfrm>
                <a:off x="2303" y="2402"/>
                <a:ext cx="61" cy="69"/>
                <a:chOff x="3657600" y="3816096"/>
                <a:chExt cx="97536" cy="109728"/>
              </a:xfrm>
            </p:grpSpPr>
            <p:pic>
              <p:nvPicPr>
                <p:cNvPr id="40007" name="椭圆 87">
                  <a:extLst>
                    <a:ext uri="{FF2B5EF4-FFF2-40B4-BE49-F238E27FC236}">
                      <a16:creationId xmlns:a16="http://schemas.microsoft.com/office/drawing/2014/main" id="{5235CA54-C668-4FEB-8A70-9974CF8852F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7600" y="3816096"/>
                  <a:ext cx="97536" cy="1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08" name="Text Box 101">
                  <a:extLst>
                    <a:ext uri="{FF2B5EF4-FFF2-40B4-BE49-F238E27FC236}">
                      <a16:creationId xmlns:a16="http://schemas.microsoft.com/office/drawing/2014/main" id="{91DAE0B8-F3D1-4A9F-89F6-5F1D8F010D34}"/>
                    </a:ext>
                  </a:extLst>
                </p:cNvPr>
                <p:cNvSpPr txBox="1">
                  <a:spLocks noChangeArrowheads="1"/>
                </p:cNvSpPr>
                <p:nvPr/>
              </p:nvSpPr>
              <p:spPr bwMode="auto">
                <a:xfrm rot="5441148">
                  <a:off x="3676820" y="3845603"/>
                  <a:ext cx="60500" cy="5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sp>
            <p:nvSpPr>
              <p:cNvPr id="39999" name="矩形 88">
                <a:extLst>
                  <a:ext uri="{FF2B5EF4-FFF2-40B4-BE49-F238E27FC236}">
                    <a16:creationId xmlns:a16="http://schemas.microsoft.com/office/drawing/2014/main" id="{B4CD51F6-60DA-42E4-8184-BE9768B4EEF4}"/>
                  </a:ext>
                </a:extLst>
              </p:cNvPr>
              <p:cNvSpPr>
                <a:spLocks noChangeArrowheads="1"/>
              </p:cNvSpPr>
              <p:nvPr/>
            </p:nvSpPr>
            <p:spPr bwMode="auto">
              <a:xfrm rot="5441149">
                <a:off x="2222" y="2514"/>
                <a:ext cx="203" cy="30"/>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40000" name="椭圆 90">
                <a:extLst>
                  <a:ext uri="{FF2B5EF4-FFF2-40B4-BE49-F238E27FC236}">
                    <a16:creationId xmlns:a16="http://schemas.microsoft.com/office/drawing/2014/main" id="{F0B0D18A-F8CA-4411-BE0A-AF267C7ACA11}"/>
                  </a:ext>
                </a:extLst>
              </p:cNvPr>
              <p:cNvSpPr>
                <a:spLocks noChangeArrowheads="1"/>
              </p:cNvSpPr>
              <p:nvPr/>
            </p:nvSpPr>
            <p:spPr bwMode="auto">
              <a:xfrm rot="4460462">
                <a:off x="2358" y="2597"/>
                <a:ext cx="90"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40001" name="椭圆 91">
                <a:extLst>
                  <a:ext uri="{FF2B5EF4-FFF2-40B4-BE49-F238E27FC236}">
                    <a16:creationId xmlns:a16="http://schemas.microsoft.com/office/drawing/2014/main" id="{A6C3DB06-BB70-40F1-A274-303EE2660F18}"/>
                  </a:ext>
                </a:extLst>
              </p:cNvPr>
              <p:cNvSpPr>
                <a:spLocks noChangeArrowheads="1"/>
              </p:cNvSpPr>
              <p:nvPr/>
            </p:nvSpPr>
            <p:spPr bwMode="auto">
              <a:xfrm rot="4460462">
                <a:off x="2366" y="2399"/>
                <a:ext cx="74" cy="63"/>
              </a:xfrm>
              <a:prstGeom prst="ellipse">
                <a:avLst/>
              </a:prstGeom>
              <a:solidFill>
                <a:srgbClr val="D9D9D9"/>
              </a:solidFill>
              <a:ln>
                <a:noFill/>
              </a:ln>
              <a:extLst>
                <a:ext uri="{91240B29-F687-4F45-9708-019B960494DF}">
                  <a14:hiddenLine xmlns:a14="http://schemas.microsoft.com/office/drawing/2010/main" w="25400">
                    <a:solidFill>
                      <a:srgbClr val="000000"/>
                    </a:solidFill>
                    <a:round/>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pic>
            <p:nvPicPr>
              <p:cNvPr id="40002" name="椭圆 93">
                <a:extLst>
                  <a:ext uri="{FF2B5EF4-FFF2-40B4-BE49-F238E27FC236}">
                    <a16:creationId xmlns:a16="http://schemas.microsoft.com/office/drawing/2014/main" id="{EF8FB157-3842-4504-A9C1-8337243AB3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75" y="2595"/>
                <a:ext cx="6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03" name="Text Box 106">
                <a:extLst>
                  <a:ext uri="{FF2B5EF4-FFF2-40B4-BE49-F238E27FC236}">
                    <a16:creationId xmlns:a16="http://schemas.microsoft.com/office/drawing/2014/main" id="{02B80A40-1E10-4A99-BE0D-529F43669497}"/>
                  </a:ext>
                </a:extLst>
              </p:cNvPr>
              <p:cNvSpPr txBox="1">
                <a:spLocks noChangeArrowheads="1"/>
              </p:cNvSpPr>
              <p:nvPr/>
            </p:nvSpPr>
            <p:spPr bwMode="auto">
              <a:xfrm rot="5441148">
                <a:off x="2381" y="2607"/>
                <a:ext cx="39" cy="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pic>
            <p:nvPicPr>
              <p:cNvPr id="40004" name="椭圆 94">
                <a:extLst>
                  <a:ext uri="{FF2B5EF4-FFF2-40B4-BE49-F238E27FC236}">
                    <a16:creationId xmlns:a16="http://schemas.microsoft.com/office/drawing/2014/main" id="{38B0A5A6-B1DE-429C-95E6-9895513684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76" y="2403"/>
                <a:ext cx="61"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05" name="Text Box 108">
                <a:extLst>
                  <a:ext uri="{FF2B5EF4-FFF2-40B4-BE49-F238E27FC236}">
                    <a16:creationId xmlns:a16="http://schemas.microsoft.com/office/drawing/2014/main" id="{2B34B839-6615-4F93-AFCB-D5808AD03E4B}"/>
                  </a:ext>
                </a:extLst>
              </p:cNvPr>
              <p:cNvSpPr txBox="1">
                <a:spLocks noChangeArrowheads="1"/>
              </p:cNvSpPr>
              <p:nvPr/>
            </p:nvSpPr>
            <p:spPr bwMode="auto">
              <a:xfrm rot="5441148">
                <a:off x="2389" y="2423"/>
                <a:ext cx="38" cy="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sp>
            <p:nvSpPr>
              <p:cNvPr id="40006" name="矩形 95">
                <a:extLst>
                  <a:ext uri="{FF2B5EF4-FFF2-40B4-BE49-F238E27FC236}">
                    <a16:creationId xmlns:a16="http://schemas.microsoft.com/office/drawing/2014/main" id="{FA8D511C-5C34-4C87-9BA5-241D244074F8}"/>
                  </a:ext>
                </a:extLst>
              </p:cNvPr>
              <p:cNvSpPr>
                <a:spLocks noChangeArrowheads="1"/>
              </p:cNvSpPr>
              <p:nvPr/>
            </p:nvSpPr>
            <p:spPr bwMode="auto">
              <a:xfrm rot="5441149">
                <a:off x="2298" y="2518"/>
                <a:ext cx="203" cy="30"/>
              </a:xfrm>
              <a:prstGeom prst="rect">
                <a:avLst/>
              </a:prstGeom>
              <a:gradFill rotWithShape="1">
                <a:gsLst>
                  <a:gs pos="0">
                    <a:srgbClr val="262626"/>
                  </a:gs>
                  <a:gs pos="9000">
                    <a:srgbClr val="262626"/>
                  </a:gs>
                  <a:gs pos="57001">
                    <a:srgbClr val="D9D9D9"/>
                  </a:gs>
                  <a:gs pos="100000">
                    <a:srgbClr val="262626"/>
                  </a:gs>
                </a:gsLst>
                <a:path path="rect">
                  <a:fillToRect t="100000" r="100000"/>
                </a:path>
              </a:gradFill>
              <a:ln>
                <a:noFill/>
              </a:ln>
              <a:extLst>
                <a:ext uri="{91240B29-F687-4F45-9708-019B960494DF}">
                  <a14:hiddenLine xmlns:a14="http://schemas.microsoft.com/office/drawing/2010/main" w="25400">
                    <a:solidFill>
                      <a:srgbClr val="000000"/>
                    </a:solidFill>
                    <a:miter lim="800000"/>
                    <a:headEnd/>
                    <a:tailEnd/>
                  </a14:hiddenLine>
                </a:ext>
              </a:extLst>
            </p:spPr>
            <p:txBody>
              <a:bodyPr rot="10800000" vert="eaVert"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pPr>
                <a:endParaRPr lang="zh-CN" altLang="en-US">
                  <a:solidFill>
                    <a:srgbClr val="FFFFFF"/>
                  </a:solidFill>
                  <a:latin typeface="Calibri" panose="020F0502020204030204" pitchFamily="34" charset="0"/>
                  <a:ea typeface="宋体" panose="02010600030101010101" pitchFamily="2" charset="-122"/>
                </a:endParaRPr>
              </a:p>
            </p:txBody>
          </p:sp>
        </p:grpSp>
        <p:sp>
          <p:nvSpPr>
            <p:cNvPr id="39943" name="Rectangle 110">
              <a:extLst>
                <a:ext uri="{FF2B5EF4-FFF2-40B4-BE49-F238E27FC236}">
                  <a16:creationId xmlns:a16="http://schemas.microsoft.com/office/drawing/2014/main" id="{CBAF052F-D212-4442-9FDC-07C6BD4A43B4}"/>
                </a:ext>
              </a:extLst>
            </p:cNvPr>
            <p:cNvSpPr>
              <a:spLocks noChangeArrowheads="1"/>
            </p:cNvSpPr>
            <p:nvPr/>
          </p:nvSpPr>
          <p:spPr bwMode="auto">
            <a:xfrm>
              <a:off x="2786063" y="2744817"/>
              <a:ext cx="3943350" cy="461999"/>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solidFill>
                    <a:srgbClr val="000000"/>
                  </a:solidFill>
                  <a:latin typeface="+mj-ea"/>
                  <a:ea typeface="+mj-ea"/>
                  <a:sym typeface="+mn-ea"/>
                </a:rPr>
                <a:t>自觉地运用真理发展的规律</a:t>
              </a:r>
            </a:p>
          </p:txBody>
        </p:sp>
        <p:sp>
          <p:nvSpPr>
            <p:cNvPr id="39944" name="Rectangle 111">
              <a:extLst>
                <a:ext uri="{FF2B5EF4-FFF2-40B4-BE49-F238E27FC236}">
                  <a16:creationId xmlns:a16="http://schemas.microsoft.com/office/drawing/2014/main" id="{19E62FC9-22E6-4A7B-B921-385862236D53}"/>
                </a:ext>
              </a:extLst>
            </p:cNvPr>
            <p:cNvSpPr>
              <a:spLocks noChangeArrowheads="1"/>
            </p:cNvSpPr>
            <p:nvPr/>
          </p:nvSpPr>
          <p:spPr bwMode="auto">
            <a:xfrm>
              <a:off x="2916238" y="4176857"/>
              <a:ext cx="3663950" cy="460412"/>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solidFill>
                    <a:srgbClr val="000000"/>
                  </a:solidFill>
                  <a:latin typeface="+mj-ea"/>
                  <a:ea typeface="+mj-ea"/>
                  <a:sym typeface="+mn-ea"/>
                </a:rPr>
                <a:t>推进理论创新和实践创新</a:t>
              </a:r>
            </a:p>
          </p:txBody>
        </p:sp>
        <p:sp>
          <p:nvSpPr>
            <p:cNvPr id="6" name="Rectangle 112">
              <a:extLst>
                <a:ext uri="{FF2B5EF4-FFF2-40B4-BE49-F238E27FC236}">
                  <a16:creationId xmlns:a16="http://schemas.microsoft.com/office/drawing/2014/main" id="{D7E08AA8-E8D2-4214-93DF-FDB314D5588D}"/>
                </a:ext>
              </a:extLst>
            </p:cNvPr>
            <p:cNvSpPr>
              <a:spLocks noChangeArrowheads="1"/>
            </p:cNvSpPr>
            <p:nvPr/>
          </p:nvSpPr>
          <p:spPr bwMode="auto">
            <a:xfrm>
              <a:off x="2957513" y="5518401"/>
              <a:ext cx="3663950" cy="830329"/>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solidFill>
                    <a:srgbClr val="000000"/>
                  </a:solidFill>
                  <a:latin typeface="+mj-ea"/>
                  <a:ea typeface="+mj-ea"/>
                  <a:sym typeface="+mn-ea"/>
                </a:rPr>
                <a:t>不断把马克思主义中国化推向前进</a:t>
              </a:r>
            </a:p>
          </p:txBody>
        </p:sp>
      </p:grpSp>
      <p:sp>
        <p:nvSpPr>
          <p:cNvPr id="95" name="文本框 94">
            <a:extLst>
              <a:ext uri="{FF2B5EF4-FFF2-40B4-BE49-F238E27FC236}">
                <a16:creationId xmlns:a16="http://schemas.microsoft.com/office/drawing/2014/main" id="{06F8B3B4-6EC3-4A89-816C-FC5A83CC05D1}"/>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3434A36F-012B-42C2-9A00-B27E16AE889C}"/>
              </a:ext>
            </a:extLst>
          </p:cNvPr>
          <p:cNvSpPr/>
          <p:nvPr/>
        </p:nvSpPr>
        <p:spPr bwMode="auto">
          <a:xfrm>
            <a:off x="431800" y="1246188"/>
            <a:ext cx="6661150" cy="8366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坚持把马克思主义基本原理与中国当代实际和</a:t>
            </a:r>
            <a:endParaRPr lang="en-US" altLang="zh-CN" sz="2400" b="1" dirty="0">
              <a:solidFill>
                <a:schemeClr val="bg1"/>
              </a:solidFill>
              <a:latin typeface="微软雅黑" panose="020B0503020204020204" pitchFamily="34" charset="-122"/>
              <a:sym typeface="+mn-ea"/>
            </a:endParaRPr>
          </a:p>
          <a:p>
            <a:pPr algn="ctr">
              <a:defRPr/>
            </a:pPr>
            <a:r>
              <a:rPr lang="zh-CN" altLang="en-US" sz="2400" b="1" dirty="0">
                <a:solidFill>
                  <a:schemeClr val="bg1"/>
                </a:solidFill>
                <a:latin typeface="微软雅黑" panose="020B0503020204020204" pitchFamily="34" charset="-122"/>
                <a:sym typeface="+mn-ea"/>
              </a:rPr>
              <a:t>时代特点紧密结合</a:t>
            </a:r>
          </a:p>
        </p:txBody>
      </p:sp>
      <p:pic>
        <p:nvPicPr>
          <p:cNvPr id="3" name="图片 2">
            <a:extLst>
              <a:ext uri="{FF2B5EF4-FFF2-40B4-BE49-F238E27FC236}">
                <a16:creationId xmlns:a16="http://schemas.microsoft.com/office/drawing/2014/main" id="{25D3230E-851A-4870-9575-3676586BDB87}"/>
              </a:ext>
            </a:extLst>
          </p:cNvPr>
          <p:cNvPicPr>
            <a:picLocks noChangeAspect="1"/>
          </p:cNvPicPr>
          <p:nvPr/>
        </p:nvPicPr>
        <p:blipFill rotWithShape="1">
          <a:blip r:embed="rId2" cstate="print"/>
          <a:srcRect r="17219"/>
          <a:stretch>
            <a:fillRect/>
          </a:stretch>
        </p:blipFill>
        <p:spPr>
          <a:xfrm>
            <a:off x="6132440" y="3175258"/>
            <a:ext cx="2782961" cy="2238984"/>
          </a:xfrm>
          <a:prstGeom prst="roundRect">
            <a:avLst/>
          </a:prstGeom>
        </p:spPr>
      </p:pic>
      <p:sp>
        <p:nvSpPr>
          <p:cNvPr id="7" name="文本框 6">
            <a:extLst>
              <a:ext uri="{FF2B5EF4-FFF2-40B4-BE49-F238E27FC236}">
                <a16:creationId xmlns:a16="http://schemas.microsoft.com/office/drawing/2014/main" id="{EB60A8AA-9E1A-4157-A7DF-76059922C551}"/>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
        <p:nvSpPr>
          <p:cNvPr id="40965" name="文本框 1">
            <a:extLst>
              <a:ext uri="{FF2B5EF4-FFF2-40B4-BE49-F238E27FC236}">
                <a16:creationId xmlns:a16="http://schemas.microsoft.com/office/drawing/2014/main" id="{BD26FCF1-FB6F-4946-A598-2BBE8CBC2664}"/>
              </a:ext>
            </a:extLst>
          </p:cNvPr>
          <p:cNvSpPr txBox="1">
            <a:spLocks noChangeArrowheads="1"/>
          </p:cNvSpPr>
          <p:nvPr/>
        </p:nvSpPr>
        <p:spPr bwMode="auto">
          <a:xfrm>
            <a:off x="282575" y="2273300"/>
            <a:ext cx="5727700"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习近平新时代中国特色社会主义思想，是对马克思列宁主义、毛泽东思想、邓小平理论、“三个代表”重要思想、科学发展观的继承和发展，是马克思主义中国化最新成果，是党和人民实践经验和集体智慧的结晶，是中国特色社会主义理论体系的重要组成部分，是全党全国人民为实现中华民族伟大复兴而奋斗的行动指南，必须长期坚持并不断发展。</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536E585-449C-44A9-9FC5-7982D56213C6}"/>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5123" name="图片 10">
            <a:extLst>
              <a:ext uri="{FF2B5EF4-FFF2-40B4-BE49-F238E27FC236}">
                <a16:creationId xmlns:a16="http://schemas.microsoft.com/office/drawing/2014/main" id="{9A6D531B-B101-4607-99E6-EE2B9AAAE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85E4BA19-2B35-4759-A9BA-4784F09DE222}"/>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实践与认识</a:t>
            </a:r>
          </a:p>
        </p:txBody>
      </p:sp>
      <p:sp>
        <p:nvSpPr>
          <p:cNvPr id="13" name="1">
            <a:extLst>
              <a:ext uri="{FF2B5EF4-FFF2-40B4-BE49-F238E27FC236}">
                <a16:creationId xmlns:a16="http://schemas.microsoft.com/office/drawing/2014/main" id="{DA78B041-EE8A-4382-A953-12FBF39E308A}"/>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第一节</a:t>
            </a:r>
          </a:p>
        </p:txBody>
      </p:sp>
      <p:sp>
        <p:nvSpPr>
          <p:cNvPr id="2" name="文本框 1">
            <a:hlinkClick r:id="rId3" action="ppaction://hlinksldjump"/>
            <a:extLst>
              <a:ext uri="{FF2B5EF4-FFF2-40B4-BE49-F238E27FC236}">
                <a16:creationId xmlns:a16="http://schemas.microsoft.com/office/drawing/2014/main" id="{C248599E-F43F-43DB-B055-EC96F8D171CC}"/>
              </a:ext>
            </a:extLst>
          </p:cNvPr>
          <p:cNvSpPr txBox="1">
            <a:spLocks noChangeArrowheads="1"/>
          </p:cNvSpPr>
          <p:nvPr/>
        </p:nvSpPr>
        <p:spPr bwMode="auto">
          <a:xfrm>
            <a:off x="219075" y="163513"/>
            <a:ext cx="1911350"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b="1">
                <a:solidFill>
                  <a:srgbClr val="FFFF00"/>
                </a:solidFill>
                <a:effectLst>
                  <a:outerShdw blurRad="38100" dist="38100" dir="2700000" algn="tl">
                    <a:srgbClr val="C0C0C0"/>
                  </a:outerShdw>
                </a:effectLst>
                <a:sym typeface="微软雅黑" panose="020B0503020204020204" pitchFamily="34" charset="-122"/>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F95177-616F-4B91-90F9-2A8DB364548F}"/>
              </a:ext>
            </a:extLst>
          </p:cNvPr>
          <p:cNvSpPr txBox="1"/>
          <p:nvPr/>
        </p:nvSpPr>
        <p:spPr bwMode="auto">
          <a:xfrm>
            <a:off x="1733107" y="2317898"/>
            <a:ext cx="5964865" cy="497316"/>
          </a:xfrm>
          <a:prstGeom prst="rect">
            <a:avLst/>
          </a:prstGeom>
          <a:noFill/>
          <a:ln>
            <a:noFill/>
          </a:ln>
        </p:spPr>
        <p:txBody>
          <a:bodyPr wrap="square" rtlCol="0">
            <a:spAutoFit/>
          </a:bodyPr>
          <a:lstStyle/>
          <a:p>
            <a:pPr algn="just">
              <a:lnSpc>
                <a:spcPct val="120000"/>
              </a:lnSpc>
              <a:spcBef>
                <a:spcPts val="1400"/>
              </a:spcBef>
            </a:pPr>
            <a:r>
              <a:rPr lang="zh-CN" altLang="en-US" sz="2400" dirty="0"/>
              <a:t>人们的认识活动总是能获得真理吗？</a:t>
            </a:r>
          </a:p>
        </p:txBody>
      </p:sp>
      <p:sp>
        <p:nvSpPr>
          <p:cNvPr id="3" name="矩形 2">
            <a:extLst>
              <a:ext uri="{FF2B5EF4-FFF2-40B4-BE49-F238E27FC236}">
                <a16:creationId xmlns:a16="http://schemas.microsoft.com/office/drawing/2014/main" id="{E17783AA-3F6B-41A4-9E0E-6083206623B8}"/>
              </a:ext>
            </a:extLst>
          </p:cNvPr>
          <p:cNvSpPr/>
          <p:nvPr/>
        </p:nvSpPr>
        <p:spPr>
          <a:xfrm>
            <a:off x="1733107" y="3581122"/>
            <a:ext cx="5007076" cy="923330"/>
          </a:xfrm>
          <a:prstGeom prst="rect">
            <a:avLst/>
          </a:prstGeom>
          <a:noFill/>
        </p:spPr>
        <p:txBody>
          <a:bodyPr wrap="none" lIns="91440" tIns="45720" rIns="91440" bIns="45720">
            <a:spAutoFit/>
          </a:bodyPr>
          <a:lstStyle/>
          <a:p>
            <a:pPr algn="ctr"/>
            <a:r>
              <a:rPr lang="en-US" altLang="zh-CN" sz="5400" dirty="0">
                <a:ln w="0"/>
                <a:gradFill>
                  <a:gsLst>
                    <a:gs pos="21000">
                      <a:srgbClr val="53575C"/>
                    </a:gs>
                    <a:gs pos="88000">
                      <a:srgbClr val="C5C7CA"/>
                    </a:gs>
                  </a:gsLst>
                  <a:lin ang="5400000"/>
                </a:gradFill>
              </a:rPr>
              <a:t>NOT EXACTLY</a:t>
            </a:r>
            <a:endParaRPr lang="zh-CN" altLang="en-US" sz="54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21733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a:extLst>
              <a:ext uri="{FF2B5EF4-FFF2-40B4-BE49-F238E27FC236}">
                <a16:creationId xmlns:a16="http://schemas.microsoft.com/office/drawing/2014/main" id="{11B4CB89-8E39-4B65-B421-DDC696F48CC4}"/>
              </a:ext>
            </a:extLst>
          </p:cNvPr>
          <p:cNvSpPr/>
          <p:nvPr/>
        </p:nvSpPr>
        <p:spPr bwMode="auto">
          <a:xfrm>
            <a:off x="609600" y="1141413"/>
            <a:ext cx="263048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真理与谬误</a:t>
            </a:r>
          </a:p>
        </p:txBody>
      </p:sp>
      <p:sp>
        <p:nvSpPr>
          <p:cNvPr id="19" name="文本框 18">
            <a:extLst>
              <a:ext uri="{FF2B5EF4-FFF2-40B4-BE49-F238E27FC236}">
                <a16:creationId xmlns:a16="http://schemas.microsoft.com/office/drawing/2014/main" id="{36B66CA3-9725-432F-B1F2-01FB2417ECCC}"/>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
        <p:nvSpPr>
          <p:cNvPr id="41990" name="文本框 1">
            <a:extLst>
              <a:ext uri="{FF2B5EF4-FFF2-40B4-BE49-F238E27FC236}">
                <a16:creationId xmlns:a16="http://schemas.microsoft.com/office/drawing/2014/main" id="{CCB5520F-7399-4406-BFCC-24CB2E250600}"/>
              </a:ext>
            </a:extLst>
          </p:cNvPr>
          <p:cNvSpPr txBox="1">
            <a:spLocks noChangeArrowheads="1"/>
          </p:cNvSpPr>
          <p:nvPr/>
        </p:nvSpPr>
        <p:spPr bwMode="auto">
          <a:xfrm>
            <a:off x="704850" y="1909763"/>
            <a:ext cx="7734300"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所谓谬误，是同客观事物及其发展规律</a:t>
            </a:r>
            <a:r>
              <a:rPr lang="zh-CN" altLang="en-US" sz="2400" dirty="0">
                <a:solidFill>
                  <a:srgbClr val="FF0000"/>
                </a:solidFill>
              </a:rPr>
              <a:t>相违背</a:t>
            </a:r>
            <a:r>
              <a:rPr lang="zh-CN" altLang="en-US" sz="2400" dirty="0"/>
              <a:t>的认识，是对客观事物及其发展规律的</a:t>
            </a:r>
            <a:r>
              <a:rPr lang="zh-CN" altLang="en-US" sz="2400" dirty="0">
                <a:solidFill>
                  <a:srgbClr val="FF0000"/>
                </a:solidFill>
              </a:rPr>
              <a:t>歪曲</a:t>
            </a:r>
            <a:r>
              <a:rPr lang="zh-CN" altLang="en-US" sz="2400" dirty="0"/>
              <a:t>反映。</a:t>
            </a:r>
          </a:p>
        </p:txBody>
      </p:sp>
      <p:sp>
        <p:nvSpPr>
          <p:cNvPr id="20" name="矩形 19">
            <a:extLst>
              <a:ext uri="{FF2B5EF4-FFF2-40B4-BE49-F238E27FC236}">
                <a16:creationId xmlns:a16="http://schemas.microsoft.com/office/drawing/2014/main" id="{64F4B123-4FE0-43F1-AB34-2B911721F7A1}"/>
              </a:ext>
            </a:extLst>
          </p:cNvPr>
          <p:cNvSpPr/>
          <p:nvPr/>
        </p:nvSpPr>
        <p:spPr>
          <a:xfrm>
            <a:off x="834655" y="4618465"/>
            <a:ext cx="7474690" cy="1384995"/>
          </a:xfrm>
          <a:prstGeom prst="rect">
            <a:avLst/>
          </a:prstGeom>
        </p:spPr>
        <p:txBody>
          <a:bodyPr wrap="square">
            <a:spAutoFit/>
          </a:bodyPr>
          <a:lstStyle/>
          <a:p>
            <a:r>
              <a:rPr lang="zh-CN" altLang="zh-CN" sz="2800" kern="100" dirty="0">
                <a:latin typeface="楷体" panose="02010609060101010101" pitchFamily="49" charset="-122"/>
                <a:ea typeface="楷体" panose="02010609060101010101" pitchFamily="49" charset="-122"/>
                <a:cs typeface="Times New Roman" panose="02020603050405020304" pitchFamily="18" charset="0"/>
              </a:rPr>
              <a:t>只要我们善于聆昕时代声音，勇于坚持真理、修正错误，二十一世纪中国的马克思主义一定能够展现出更强大、更有说服力的真理力量！</a:t>
            </a:r>
            <a:endParaRPr lang="zh-CN" altLang="en-US" sz="2800" dirty="0">
              <a:latin typeface="楷体" panose="02010609060101010101" pitchFamily="49" charset="-122"/>
              <a:ea typeface="楷体" panose="02010609060101010101" pitchFamily="49" charset="-122"/>
            </a:endParaRPr>
          </a:p>
        </p:txBody>
      </p:sp>
      <p:pic>
        <p:nvPicPr>
          <p:cNvPr id="21" name="图片 20">
            <a:extLst>
              <a:ext uri="{FF2B5EF4-FFF2-40B4-BE49-F238E27FC236}">
                <a16:creationId xmlns:a16="http://schemas.microsoft.com/office/drawing/2014/main" id="{ECD9D8A2-C3BA-4B24-B806-A66E03C27B5E}"/>
              </a:ext>
            </a:extLst>
          </p:cNvPr>
          <p:cNvPicPr>
            <a:picLocks noChangeAspect="1"/>
          </p:cNvPicPr>
          <p:nvPr/>
        </p:nvPicPr>
        <p:blipFill>
          <a:blip r:embed="rId2"/>
          <a:stretch>
            <a:fillRect/>
          </a:stretch>
        </p:blipFill>
        <p:spPr>
          <a:xfrm>
            <a:off x="5444467" y="2797578"/>
            <a:ext cx="3033380" cy="1784341"/>
          </a:xfrm>
          <a:prstGeom prst="rect">
            <a:avLst/>
          </a:prstGeom>
        </p:spPr>
      </p:pic>
      <p:grpSp>
        <p:nvGrpSpPr>
          <p:cNvPr id="22" name="组合 2">
            <a:extLst>
              <a:ext uri="{FF2B5EF4-FFF2-40B4-BE49-F238E27FC236}">
                <a16:creationId xmlns:a16="http://schemas.microsoft.com/office/drawing/2014/main" id="{F3700982-3B7C-4CA0-A157-DE64D102500A}"/>
              </a:ext>
            </a:extLst>
          </p:cNvPr>
          <p:cNvGrpSpPr>
            <a:grpSpLocks/>
          </p:cNvGrpSpPr>
          <p:nvPr/>
        </p:nvGrpSpPr>
        <p:grpSpPr bwMode="auto">
          <a:xfrm>
            <a:off x="220368" y="2905125"/>
            <a:ext cx="4181512" cy="1384996"/>
            <a:chOff x="1692275" y="3322638"/>
            <a:chExt cx="5832475" cy="2124075"/>
          </a:xfrm>
        </p:grpSpPr>
        <p:cxnSp>
          <p:nvCxnSpPr>
            <p:cNvPr id="23" name="直接连接符 2">
              <a:extLst>
                <a:ext uri="{FF2B5EF4-FFF2-40B4-BE49-F238E27FC236}">
                  <a16:creationId xmlns:a16="http://schemas.microsoft.com/office/drawing/2014/main" id="{85CCA628-DDAA-4213-A9A7-72248C65659F}"/>
                </a:ext>
              </a:extLst>
            </p:cNvPr>
            <p:cNvCxnSpPr>
              <a:cxnSpLocks noChangeShapeType="1"/>
              <a:stCxn id="27" idx="0"/>
            </p:cNvCxnSpPr>
            <p:nvPr/>
          </p:nvCxnSpPr>
          <p:spPr bwMode="auto">
            <a:xfrm>
              <a:off x="4067175" y="3646488"/>
              <a:ext cx="0" cy="151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4" name="Text Box 2">
              <a:extLst>
                <a:ext uri="{FF2B5EF4-FFF2-40B4-BE49-F238E27FC236}">
                  <a16:creationId xmlns:a16="http://schemas.microsoft.com/office/drawing/2014/main" id="{2DFDA95C-960D-4FB4-8EBC-6CAC52856CFE}"/>
                </a:ext>
              </a:extLst>
            </p:cNvPr>
            <p:cNvSpPr txBox="1">
              <a:spLocks noChangeArrowheads="1"/>
            </p:cNvSpPr>
            <p:nvPr/>
          </p:nvSpPr>
          <p:spPr bwMode="auto">
            <a:xfrm>
              <a:off x="1692275" y="4149725"/>
              <a:ext cx="990600" cy="466725"/>
            </a:xfrm>
            <a:prstGeom prst="rect">
              <a:avLst/>
            </a:prstGeom>
            <a:solidFill>
              <a:schemeClr val="accent6">
                <a:lumMod val="20000"/>
                <a:lumOff val="80000"/>
              </a:schemeClr>
            </a:solidFill>
            <a:ln w="9525">
              <a:no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dirty="0">
                  <a:latin typeface="+mj-ea"/>
                  <a:ea typeface="+mj-ea"/>
                  <a:sym typeface="+mn-ea"/>
                </a:rPr>
                <a:t>主体</a:t>
              </a:r>
            </a:p>
          </p:txBody>
        </p:sp>
        <p:sp>
          <p:nvSpPr>
            <p:cNvPr id="25" name="Text Box 3">
              <a:extLst>
                <a:ext uri="{FF2B5EF4-FFF2-40B4-BE49-F238E27FC236}">
                  <a16:creationId xmlns:a16="http://schemas.microsoft.com/office/drawing/2014/main" id="{220416D8-D3C6-4A76-9DA9-EB0CD4B85E5E}"/>
                </a:ext>
              </a:extLst>
            </p:cNvPr>
            <p:cNvSpPr txBox="1">
              <a:spLocks noChangeArrowheads="1"/>
            </p:cNvSpPr>
            <p:nvPr/>
          </p:nvSpPr>
          <p:spPr bwMode="auto">
            <a:xfrm>
              <a:off x="3348037" y="4149725"/>
              <a:ext cx="990600" cy="466725"/>
            </a:xfrm>
            <a:prstGeom prst="rect">
              <a:avLst/>
            </a:prstGeom>
            <a:solidFill>
              <a:schemeClr val="accent6">
                <a:lumMod val="20000"/>
                <a:lumOff val="80000"/>
              </a:schemeClr>
            </a:solidFill>
            <a:ln w="9525">
              <a:no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dirty="0">
                  <a:latin typeface="+mj-ea"/>
                  <a:ea typeface="+mj-ea"/>
                  <a:sym typeface="Arial" panose="020B0604020202020204" pitchFamily="34" charset="0"/>
                </a:rPr>
                <a:t>客体</a:t>
              </a:r>
            </a:p>
          </p:txBody>
        </p:sp>
        <p:sp>
          <p:nvSpPr>
            <p:cNvPr id="26" name="Line 7">
              <a:extLst>
                <a:ext uri="{FF2B5EF4-FFF2-40B4-BE49-F238E27FC236}">
                  <a16:creationId xmlns:a16="http://schemas.microsoft.com/office/drawing/2014/main" id="{41F6A26D-F0ED-484E-B3AF-EA8AA568E559}"/>
                </a:ext>
              </a:extLst>
            </p:cNvPr>
            <p:cNvSpPr>
              <a:spLocks noChangeShapeType="1"/>
            </p:cNvSpPr>
            <p:nvPr/>
          </p:nvSpPr>
          <p:spPr bwMode="auto">
            <a:xfrm flipV="1">
              <a:off x="4356100" y="4221163"/>
              <a:ext cx="0" cy="609600"/>
            </a:xfrm>
            <a:prstGeom prst="line">
              <a:avLst/>
            </a:prstGeom>
            <a:noFill/>
            <a:ln>
              <a:noFill/>
            </a:ln>
          </p:spPr>
          <p:txBody>
            <a:bodyPr/>
            <a:lstStyle/>
            <a:p>
              <a:pPr>
                <a:defRPr/>
              </a:pPr>
              <a:endParaRPr lang="zh-CN" altLang="en-US" sz="2400">
                <a:latin typeface="+mj-ea"/>
                <a:ea typeface="+mj-ea"/>
              </a:endParaRPr>
            </a:p>
          </p:txBody>
        </p:sp>
        <p:sp>
          <p:nvSpPr>
            <p:cNvPr id="27" name="Line 8">
              <a:extLst>
                <a:ext uri="{FF2B5EF4-FFF2-40B4-BE49-F238E27FC236}">
                  <a16:creationId xmlns:a16="http://schemas.microsoft.com/office/drawing/2014/main" id="{59DEF5BC-8D4F-4D0A-8223-78D0E63DFBFF}"/>
                </a:ext>
              </a:extLst>
            </p:cNvPr>
            <p:cNvSpPr>
              <a:spLocks noChangeShapeType="1"/>
            </p:cNvSpPr>
            <p:nvPr/>
          </p:nvSpPr>
          <p:spPr bwMode="auto">
            <a:xfrm flipV="1">
              <a:off x="4067175" y="3644900"/>
              <a:ext cx="2306637" cy="1588"/>
            </a:xfrm>
            <a:prstGeom prst="line">
              <a:avLst/>
            </a:prstGeom>
            <a:noFill/>
            <a:ln w="19050">
              <a:solidFill>
                <a:schemeClr val="tx1"/>
              </a:solidFill>
              <a:round/>
              <a:tailEnd type="triangle" w="med" len="med"/>
            </a:ln>
          </p:spPr>
          <p:txBody>
            <a:bodyPr/>
            <a:lstStyle/>
            <a:p>
              <a:pPr>
                <a:defRPr/>
              </a:pPr>
              <a:endParaRPr lang="zh-CN" altLang="en-US" sz="2400">
                <a:latin typeface="+mj-ea"/>
                <a:ea typeface="+mj-ea"/>
              </a:endParaRPr>
            </a:p>
          </p:txBody>
        </p:sp>
        <p:sp>
          <p:nvSpPr>
            <p:cNvPr id="28" name="Oval 9">
              <a:extLst>
                <a:ext uri="{FF2B5EF4-FFF2-40B4-BE49-F238E27FC236}">
                  <a16:creationId xmlns:a16="http://schemas.microsoft.com/office/drawing/2014/main" id="{3D6938EC-D0F2-4EFB-ACCA-847C0C24E76A}"/>
                </a:ext>
              </a:extLst>
            </p:cNvPr>
            <p:cNvSpPr>
              <a:spLocks noChangeArrowheads="1"/>
            </p:cNvSpPr>
            <p:nvPr/>
          </p:nvSpPr>
          <p:spPr bwMode="auto">
            <a:xfrm>
              <a:off x="6372225" y="3322638"/>
              <a:ext cx="1152525" cy="644525"/>
            </a:xfrm>
            <a:prstGeom prst="ellipse">
              <a:avLst/>
            </a:prstGeom>
            <a:solidFill>
              <a:schemeClr val="accent6">
                <a:lumMod val="20000"/>
                <a:lumOff val="80000"/>
              </a:schemeClr>
            </a:solidFill>
            <a:ln w="9525">
              <a:noFill/>
              <a:rou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defRPr/>
              </a:pPr>
              <a:r>
                <a:rPr lang="zh-CN" altLang="en-US" sz="2400">
                  <a:latin typeface="+mj-ea"/>
                  <a:ea typeface="+mj-ea"/>
                  <a:sym typeface="Arial" panose="020B0604020202020204" pitchFamily="34" charset="0"/>
                </a:rPr>
                <a:t>真理</a:t>
              </a:r>
            </a:p>
          </p:txBody>
        </p:sp>
        <p:sp>
          <p:nvSpPr>
            <p:cNvPr id="29" name="Text Box 16">
              <a:extLst>
                <a:ext uri="{FF2B5EF4-FFF2-40B4-BE49-F238E27FC236}">
                  <a16:creationId xmlns:a16="http://schemas.microsoft.com/office/drawing/2014/main" id="{9B8807B2-BAF8-4479-BC82-DDD3CC58AF43}"/>
                </a:ext>
              </a:extLst>
            </p:cNvPr>
            <p:cNvSpPr txBox="1">
              <a:spLocks noChangeArrowheads="1"/>
            </p:cNvSpPr>
            <p:nvPr/>
          </p:nvSpPr>
          <p:spPr bwMode="auto">
            <a:xfrm>
              <a:off x="4500562" y="3429000"/>
              <a:ext cx="1511300" cy="466725"/>
            </a:xfrm>
            <a:prstGeom prst="rect">
              <a:avLst/>
            </a:prstGeom>
            <a:solidFill>
              <a:schemeClr val="accent6">
                <a:lumMod val="20000"/>
                <a:lumOff val="80000"/>
              </a:schemeClr>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buFont typeface="Arial" panose="020B0604020202020204" pitchFamily="34" charset="0"/>
                <a:buNone/>
                <a:defRPr/>
              </a:pPr>
              <a:r>
                <a:rPr lang="zh-CN" altLang="en-US" sz="2400">
                  <a:latin typeface="+mj-ea"/>
                  <a:ea typeface="+mj-ea"/>
                  <a:sym typeface="+mn-ea"/>
                </a:rPr>
                <a:t>正确反映</a:t>
              </a:r>
            </a:p>
          </p:txBody>
        </p:sp>
        <p:sp>
          <p:nvSpPr>
            <p:cNvPr id="30" name="Oval 15">
              <a:extLst>
                <a:ext uri="{FF2B5EF4-FFF2-40B4-BE49-F238E27FC236}">
                  <a16:creationId xmlns:a16="http://schemas.microsoft.com/office/drawing/2014/main" id="{8CA56680-094C-4A7F-8EF0-F810AB881D50}"/>
                </a:ext>
              </a:extLst>
            </p:cNvPr>
            <p:cNvSpPr>
              <a:spLocks noChangeArrowheads="1"/>
            </p:cNvSpPr>
            <p:nvPr/>
          </p:nvSpPr>
          <p:spPr bwMode="auto">
            <a:xfrm>
              <a:off x="6445250" y="4799013"/>
              <a:ext cx="1079500" cy="647700"/>
            </a:xfrm>
            <a:prstGeom prst="ellipse">
              <a:avLst/>
            </a:prstGeom>
            <a:solidFill>
              <a:schemeClr val="accent6">
                <a:lumMod val="20000"/>
                <a:lumOff val="80000"/>
              </a:schemeClr>
            </a:solidFill>
            <a:ln w="9525">
              <a:noFill/>
              <a:rou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defRPr/>
              </a:pPr>
              <a:r>
                <a:rPr lang="zh-CN" altLang="en-US" sz="2400">
                  <a:latin typeface="+mj-ea"/>
                  <a:ea typeface="+mj-ea"/>
                  <a:sym typeface="Arial" panose="020B0604020202020204" pitchFamily="34" charset="0"/>
                </a:rPr>
                <a:t>谬误</a:t>
              </a:r>
            </a:p>
          </p:txBody>
        </p:sp>
        <p:sp>
          <p:nvSpPr>
            <p:cNvPr id="31" name="虚尾箭头 37">
              <a:extLst>
                <a:ext uri="{FF2B5EF4-FFF2-40B4-BE49-F238E27FC236}">
                  <a16:creationId xmlns:a16="http://schemas.microsoft.com/office/drawing/2014/main" id="{503F4223-3984-4C80-B468-FD149DA5497F}"/>
                </a:ext>
              </a:extLst>
            </p:cNvPr>
            <p:cNvSpPr/>
            <p:nvPr/>
          </p:nvSpPr>
          <p:spPr bwMode="auto">
            <a:xfrm>
              <a:off x="2771775" y="4240213"/>
              <a:ext cx="468312" cy="287337"/>
            </a:xfrm>
            <a:custGeom>
              <a:avLst/>
              <a:gdLst>
                <a:gd name="T0" fmla="*/ 0 w 864096"/>
                <a:gd name="T1" fmla="*/ 71662 h 288032"/>
                <a:gd name="T2" fmla="*/ 5057 w 864096"/>
                <a:gd name="T3" fmla="*/ 71662 h 288032"/>
                <a:gd name="T4" fmla="*/ 5057 w 864096"/>
                <a:gd name="T5" fmla="*/ 214984 h 288032"/>
                <a:gd name="T6" fmla="*/ 0 w 864096"/>
                <a:gd name="T7" fmla="*/ 214984 h 288032"/>
                <a:gd name="T8" fmla="*/ 10115 w 864096"/>
                <a:gd name="T9" fmla="*/ 71662 h 288032"/>
                <a:gd name="T10" fmla="*/ 20229 w 864096"/>
                <a:gd name="T11" fmla="*/ 71662 h 288032"/>
                <a:gd name="T12" fmla="*/ 20229 w 864096"/>
                <a:gd name="T13" fmla="*/ 214984 h 288032"/>
                <a:gd name="T14" fmla="*/ 10115 w 864096"/>
                <a:gd name="T15" fmla="*/ 214984 h 288032"/>
                <a:gd name="T16" fmla="*/ 25286 w 864096"/>
                <a:gd name="T17" fmla="*/ 71662 h 288032"/>
                <a:gd name="T18" fmla="*/ 404580 w 864096"/>
                <a:gd name="T19" fmla="*/ 71662 h 288032"/>
                <a:gd name="T20" fmla="*/ 404580 w 864096"/>
                <a:gd name="T21" fmla="*/ 0 h 288032"/>
                <a:gd name="T22" fmla="*/ 485496 w 864096"/>
                <a:gd name="T23" fmla="*/ 143323 h 288032"/>
                <a:gd name="T24" fmla="*/ 404580 w 864096"/>
                <a:gd name="T25" fmla="*/ 286646 h 288032"/>
                <a:gd name="T26" fmla="*/ 404580 w 864096"/>
                <a:gd name="T27" fmla="*/ 214984 h 288032"/>
                <a:gd name="T28" fmla="*/ 25286 w 864096"/>
                <a:gd name="T29" fmla="*/ 214984 h 2880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45004 w 864096"/>
                <a:gd name="T46" fmla="*/ 72009 h 288032"/>
                <a:gd name="T47" fmla="*/ 792088 w 864096"/>
                <a:gd name="T48" fmla="*/ 216022 h 2880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64096" h="288032">
                  <a:moveTo>
                    <a:pt x="0" y="72008"/>
                  </a:moveTo>
                  <a:lnTo>
                    <a:pt x="9001" y="72008"/>
                  </a:lnTo>
                  <a:lnTo>
                    <a:pt x="9001" y="216024"/>
                  </a:lnTo>
                  <a:lnTo>
                    <a:pt x="0" y="216024"/>
                  </a:lnTo>
                  <a:lnTo>
                    <a:pt x="0" y="72008"/>
                  </a:lnTo>
                  <a:close/>
                  <a:moveTo>
                    <a:pt x="18002" y="72008"/>
                  </a:moveTo>
                  <a:lnTo>
                    <a:pt x="36004" y="72008"/>
                  </a:lnTo>
                  <a:lnTo>
                    <a:pt x="36004" y="216024"/>
                  </a:lnTo>
                  <a:lnTo>
                    <a:pt x="18002" y="216024"/>
                  </a:lnTo>
                  <a:lnTo>
                    <a:pt x="18002" y="72008"/>
                  </a:lnTo>
                  <a:close/>
                  <a:moveTo>
                    <a:pt x="45005" y="72008"/>
                  </a:moveTo>
                  <a:lnTo>
                    <a:pt x="720080" y="72008"/>
                  </a:lnTo>
                  <a:lnTo>
                    <a:pt x="720080" y="0"/>
                  </a:lnTo>
                  <a:lnTo>
                    <a:pt x="864096" y="144016"/>
                  </a:lnTo>
                  <a:lnTo>
                    <a:pt x="720080" y="288032"/>
                  </a:lnTo>
                  <a:lnTo>
                    <a:pt x="720080" y="216024"/>
                  </a:lnTo>
                  <a:lnTo>
                    <a:pt x="45005" y="216024"/>
                  </a:lnTo>
                  <a:lnTo>
                    <a:pt x="45005" y="72008"/>
                  </a:lnTo>
                  <a:close/>
                </a:path>
              </a:pathLst>
            </a:custGeom>
            <a:solidFill>
              <a:schemeClr val="accent6">
                <a:lumMod val="20000"/>
                <a:lumOff val="80000"/>
              </a:schemeClr>
            </a:solidFill>
            <a:ln w="12700" cmpd="sng">
              <a:noFill/>
              <a:miter lim="800000"/>
            </a:ln>
          </p:spPr>
          <p:txBody>
            <a:bodyPr anchor="ctr"/>
            <a:lstStyle/>
            <a:p>
              <a:pPr defTabSz="914400">
                <a:defRPr/>
              </a:pPr>
              <a:endParaRPr lang="zh-CN" altLang="en-US" sz="2400">
                <a:latin typeface="+mj-ea"/>
                <a:ea typeface="+mj-ea"/>
              </a:endParaRPr>
            </a:p>
          </p:txBody>
        </p:sp>
        <p:sp>
          <p:nvSpPr>
            <p:cNvPr id="32" name="Line 8">
              <a:extLst>
                <a:ext uri="{FF2B5EF4-FFF2-40B4-BE49-F238E27FC236}">
                  <a16:creationId xmlns:a16="http://schemas.microsoft.com/office/drawing/2014/main" id="{0CEF8403-CC06-4073-B637-AD518593F7C2}"/>
                </a:ext>
              </a:extLst>
            </p:cNvPr>
            <p:cNvSpPr>
              <a:spLocks noChangeShapeType="1"/>
            </p:cNvSpPr>
            <p:nvPr/>
          </p:nvSpPr>
          <p:spPr bwMode="auto">
            <a:xfrm flipV="1">
              <a:off x="4067175" y="5157788"/>
              <a:ext cx="2378075" cy="0"/>
            </a:xfrm>
            <a:prstGeom prst="line">
              <a:avLst/>
            </a:prstGeom>
            <a:noFill/>
            <a:ln w="19050">
              <a:solidFill>
                <a:schemeClr val="tx1"/>
              </a:solidFill>
              <a:round/>
              <a:tailEnd type="triangle" w="med" len="med"/>
            </a:ln>
          </p:spPr>
          <p:txBody>
            <a:bodyPr/>
            <a:lstStyle/>
            <a:p>
              <a:pPr>
                <a:defRPr/>
              </a:pPr>
              <a:endParaRPr lang="zh-CN" altLang="en-US" sz="2400">
                <a:latin typeface="+mj-ea"/>
                <a:ea typeface="+mj-ea"/>
              </a:endParaRPr>
            </a:p>
          </p:txBody>
        </p:sp>
        <p:sp>
          <p:nvSpPr>
            <p:cNvPr id="33" name="Text Box 17">
              <a:extLst>
                <a:ext uri="{FF2B5EF4-FFF2-40B4-BE49-F238E27FC236}">
                  <a16:creationId xmlns:a16="http://schemas.microsoft.com/office/drawing/2014/main" id="{189136C6-748A-4023-BEF5-95DB777ED0A2}"/>
                </a:ext>
              </a:extLst>
            </p:cNvPr>
            <p:cNvSpPr txBox="1">
              <a:spLocks noChangeArrowheads="1"/>
            </p:cNvSpPr>
            <p:nvPr/>
          </p:nvSpPr>
          <p:spPr bwMode="auto">
            <a:xfrm>
              <a:off x="4572000" y="4941888"/>
              <a:ext cx="1441450" cy="466725"/>
            </a:xfrm>
            <a:prstGeom prst="rect">
              <a:avLst/>
            </a:prstGeom>
            <a:solidFill>
              <a:schemeClr val="accent6">
                <a:lumMod val="20000"/>
                <a:lumOff val="80000"/>
              </a:schemeClr>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a:latin typeface="+mj-ea"/>
                  <a:ea typeface="+mj-ea"/>
                  <a:sym typeface="+mn-ea"/>
                </a:rPr>
                <a:t>歪曲反映</a:t>
              </a:r>
            </a:p>
          </p:txBody>
        </p:sp>
      </p:gr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5">
            <a:extLst>
              <a:ext uri="{FF2B5EF4-FFF2-40B4-BE49-F238E27FC236}">
                <a16:creationId xmlns:a16="http://schemas.microsoft.com/office/drawing/2014/main" id="{11B4CB89-8E39-4B65-B421-DDC696F48CC4}"/>
              </a:ext>
            </a:extLst>
          </p:cNvPr>
          <p:cNvSpPr/>
          <p:nvPr/>
        </p:nvSpPr>
        <p:spPr bwMode="auto">
          <a:xfrm>
            <a:off x="609600" y="1141413"/>
            <a:ext cx="2630488"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真理与谬误</a:t>
            </a:r>
          </a:p>
        </p:txBody>
      </p:sp>
      <p:sp>
        <p:nvSpPr>
          <p:cNvPr id="41999" name="Rectangle 18">
            <a:extLst>
              <a:ext uri="{FF2B5EF4-FFF2-40B4-BE49-F238E27FC236}">
                <a16:creationId xmlns:a16="http://schemas.microsoft.com/office/drawing/2014/main" id="{351C9315-BF29-4935-A684-6BDD15FE356B}"/>
              </a:ext>
            </a:extLst>
          </p:cNvPr>
          <p:cNvSpPr>
            <a:spLocks noChangeArrowheads="1"/>
          </p:cNvSpPr>
          <p:nvPr/>
        </p:nvSpPr>
        <p:spPr bwMode="auto">
          <a:xfrm>
            <a:off x="2570311" y="5998017"/>
            <a:ext cx="3527425" cy="542925"/>
          </a:xfrm>
          <a:prstGeom prst="rect">
            <a:avLst/>
          </a:prstGeom>
          <a:solidFill>
            <a:srgbClr val="FFF6E0"/>
          </a:solidFill>
          <a:ln>
            <a:noFill/>
          </a:ln>
        </p:spPr>
        <p:txBody>
          <a:bodyPr wrap="none" lIns="251968" tIns="179959" rIns="251968" bIns="179959"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ts val="2500"/>
              </a:lnSpc>
              <a:spcBef>
                <a:spcPts val="800"/>
              </a:spcBef>
              <a:defRPr/>
            </a:pPr>
            <a:r>
              <a:rPr lang="zh-CN" altLang="en-US" sz="2400" b="1" dirty="0">
                <a:solidFill>
                  <a:srgbClr val="014D23"/>
                </a:solidFill>
                <a:latin typeface="+mj-ea"/>
                <a:ea typeface="+mj-ea"/>
                <a:sym typeface="楷体" panose="02010609060101010101" pitchFamily="49" charset="-122"/>
              </a:rPr>
              <a:t>“吃一堑，长一智”</a:t>
            </a:r>
          </a:p>
        </p:txBody>
      </p:sp>
      <p:sp>
        <p:nvSpPr>
          <p:cNvPr id="19" name="文本框 18">
            <a:extLst>
              <a:ext uri="{FF2B5EF4-FFF2-40B4-BE49-F238E27FC236}">
                <a16:creationId xmlns:a16="http://schemas.microsoft.com/office/drawing/2014/main" id="{36B66CA3-9725-432F-B1F2-01FB2417ECCC}"/>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一、真理的客观性、绝对性和相对性</a:t>
            </a:r>
          </a:p>
        </p:txBody>
      </p:sp>
      <p:sp>
        <p:nvSpPr>
          <p:cNvPr id="41990" name="文本框 1">
            <a:extLst>
              <a:ext uri="{FF2B5EF4-FFF2-40B4-BE49-F238E27FC236}">
                <a16:creationId xmlns:a16="http://schemas.microsoft.com/office/drawing/2014/main" id="{CCB5520F-7399-4406-BFCC-24CB2E250600}"/>
              </a:ext>
            </a:extLst>
          </p:cNvPr>
          <p:cNvSpPr txBox="1">
            <a:spLocks noChangeArrowheads="1"/>
          </p:cNvSpPr>
          <p:nvPr/>
        </p:nvSpPr>
        <p:spPr bwMode="auto">
          <a:xfrm>
            <a:off x="704850" y="1909763"/>
            <a:ext cx="7734300" cy="307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真理和谬误是人类认识中的一对永恒矛盾，它们之间既对立又统一。</a:t>
            </a:r>
            <a:endParaRPr lang="en-US" altLang="zh-CN" sz="2400" dirty="0"/>
          </a:p>
          <a:p>
            <a:pPr algn="just">
              <a:lnSpc>
                <a:spcPct val="120000"/>
              </a:lnSpc>
              <a:spcBef>
                <a:spcPts val="1400"/>
              </a:spcBef>
              <a:buFont typeface="Arial" panose="020B0604020202020204" pitchFamily="34" charset="0"/>
              <a:buNone/>
            </a:pPr>
            <a:r>
              <a:rPr lang="zh-CN" altLang="en-US" sz="2400" dirty="0"/>
              <a:t>第一，真理与谬误相互对立；（把握真理和谬误的原则界限）</a:t>
            </a:r>
            <a:endParaRPr lang="en-US" altLang="zh-CN" sz="2400" dirty="0"/>
          </a:p>
          <a:p>
            <a:pPr algn="just">
              <a:lnSpc>
                <a:spcPct val="120000"/>
              </a:lnSpc>
              <a:spcBef>
                <a:spcPts val="1400"/>
              </a:spcBef>
              <a:buFont typeface="Arial" panose="020B0604020202020204" pitchFamily="34" charset="0"/>
              <a:buNone/>
            </a:pPr>
            <a:r>
              <a:rPr lang="zh-CN" altLang="en-US" sz="2400" dirty="0"/>
              <a:t>第二，真理与谬误的对立又是相对的，一定条件下会相互转化。</a:t>
            </a:r>
          </a:p>
        </p:txBody>
      </p:sp>
      <p:sp>
        <p:nvSpPr>
          <p:cNvPr id="20" name="Rectangle 18">
            <a:extLst>
              <a:ext uri="{FF2B5EF4-FFF2-40B4-BE49-F238E27FC236}">
                <a16:creationId xmlns:a16="http://schemas.microsoft.com/office/drawing/2014/main" id="{4FC2C169-0EC3-4915-867E-5C67BCCDCF8E}"/>
              </a:ext>
            </a:extLst>
          </p:cNvPr>
          <p:cNvSpPr>
            <a:spLocks noChangeArrowheads="1"/>
          </p:cNvSpPr>
          <p:nvPr/>
        </p:nvSpPr>
        <p:spPr bwMode="auto">
          <a:xfrm>
            <a:off x="2570311" y="5234212"/>
            <a:ext cx="3527425" cy="542925"/>
          </a:xfrm>
          <a:prstGeom prst="rect">
            <a:avLst/>
          </a:prstGeom>
          <a:solidFill>
            <a:srgbClr val="FFF6E0"/>
          </a:solidFill>
          <a:ln>
            <a:noFill/>
          </a:ln>
        </p:spPr>
        <p:txBody>
          <a:bodyPr wrap="none" lIns="251968" tIns="179959" rIns="251968" bIns="179959"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ts val="2500"/>
              </a:lnSpc>
              <a:spcBef>
                <a:spcPts val="800"/>
              </a:spcBef>
              <a:defRPr/>
            </a:pPr>
            <a:r>
              <a:rPr lang="zh-CN" altLang="en-US" sz="2400" b="1" dirty="0">
                <a:solidFill>
                  <a:srgbClr val="014D23"/>
                </a:solidFill>
                <a:latin typeface="+mj-ea"/>
                <a:ea typeface="+mj-ea"/>
                <a:sym typeface="楷体" panose="02010609060101010101" pitchFamily="49" charset="-122"/>
              </a:rPr>
              <a:t>“失败是成功之母”</a:t>
            </a:r>
          </a:p>
        </p:txBody>
      </p:sp>
    </p:spTree>
    <p:extLst>
      <p:ext uri="{BB962C8B-B14F-4D97-AF65-F5344CB8AC3E}">
        <p14:creationId xmlns:p14="http://schemas.microsoft.com/office/powerpoint/2010/main" val="2297393475"/>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8925D69-698E-4378-915B-86EA63C224F7}"/>
              </a:ext>
            </a:extLst>
          </p:cNvPr>
          <p:cNvSpPr/>
          <p:nvPr/>
        </p:nvSpPr>
        <p:spPr>
          <a:xfrm>
            <a:off x="1196162" y="1519650"/>
            <a:ext cx="6751675" cy="2246769"/>
          </a:xfrm>
          <a:prstGeom prst="rect">
            <a:avLst/>
          </a:prstGeom>
        </p:spPr>
        <p:txBody>
          <a:bodyPr wrap="square">
            <a:spAutoFit/>
          </a:bodyPr>
          <a:lstStyle/>
          <a:p>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毛泽东：</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正确的东西总是在同错误的东西作斗争的过程中发展起来的。真的、善的、美的东西总是在同假的、恶的、丑的东西相比较而存在，相斗争而发展的。当着某一种错误的东西被人类普遍地抛弃，某一种真理被人类普遍地接受的时候，更加新的真理又在同新的错误意见作斗争。这种斗争永远不会完结。这是真理发展的规律，当然也是马克思主义发展的规律。</a:t>
            </a:r>
            <a:endParaRPr lang="zh-CN" altLang="en-US" sz="2000" dirty="0">
              <a:latin typeface="楷体" panose="02010609060101010101" pitchFamily="49" charset="-122"/>
              <a:ea typeface="楷体" panose="02010609060101010101" pitchFamily="49" charset="-122"/>
            </a:endParaRPr>
          </a:p>
        </p:txBody>
      </p:sp>
      <p:sp>
        <p:nvSpPr>
          <p:cNvPr id="3" name="矩形 2">
            <a:extLst>
              <a:ext uri="{FF2B5EF4-FFF2-40B4-BE49-F238E27FC236}">
                <a16:creationId xmlns:a16="http://schemas.microsoft.com/office/drawing/2014/main" id="{185D35D8-8D0E-402B-AAC3-A71DE0C7A56F}"/>
              </a:ext>
            </a:extLst>
          </p:cNvPr>
          <p:cNvSpPr/>
          <p:nvPr/>
        </p:nvSpPr>
        <p:spPr>
          <a:xfrm>
            <a:off x="1196162" y="4212987"/>
            <a:ext cx="6517758" cy="1631216"/>
          </a:xfrm>
          <a:prstGeom prst="rect">
            <a:avLst/>
          </a:prstGeom>
        </p:spPr>
        <p:txBody>
          <a:bodyPr wrap="square">
            <a:spAutoFit/>
          </a:bodyPr>
          <a:lstStyle/>
          <a:p>
            <a:pPr>
              <a:spcAft>
                <a:spcPts val="0"/>
              </a:spcAft>
            </a:pP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习近平</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要“自觉做共产主义远大理想和中国特色社会主义共同理想的坚定信仰者、忠实实践者，永远为了真理而斗争，永远为了理想而斗争”。只要是真理，一定能够经得住实践的考验，“让真理武装我们的头脑，让真理指引我们的理想，让真理坚定我们的信仰”</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endParaRPr lang="zh-CN" altLang="zh-CN" sz="1200" kern="100" dirty="0">
              <a:effectLst/>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D1BB469E-86DD-462F-97EF-79F9F18ECAB5}"/>
              </a:ext>
            </a:extLst>
          </p:cNvPr>
          <p:cNvSpPr txBox="1"/>
          <p:nvPr/>
        </p:nvSpPr>
        <p:spPr bwMode="auto">
          <a:xfrm>
            <a:off x="3232297" y="6043395"/>
            <a:ext cx="3838354" cy="494751"/>
          </a:xfrm>
          <a:prstGeom prst="rect">
            <a:avLst/>
          </a:prstGeom>
          <a:noFill/>
          <a:ln>
            <a:noFill/>
          </a:ln>
        </p:spPr>
        <p:txBody>
          <a:bodyPr wrap="square" rtlCol="0">
            <a:spAutoFit/>
          </a:bodyPr>
          <a:lstStyle/>
          <a:p>
            <a:pPr algn="just">
              <a:lnSpc>
                <a:spcPct val="120000"/>
              </a:lnSpc>
              <a:spcBef>
                <a:spcPts val="1400"/>
              </a:spcBef>
            </a:pPr>
            <a:r>
              <a:rPr lang="zh-CN" altLang="en-US" sz="2400" dirty="0"/>
              <a:t>真理如何检验？</a:t>
            </a:r>
          </a:p>
        </p:txBody>
      </p:sp>
    </p:spTree>
    <p:extLst>
      <p:ext uri="{BB962C8B-B14F-4D97-AF65-F5344CB8AC3E}">
        <p14:creationId xmlns:p14="http://schemas.microsoft.com/office/powerpoint/2010/main" val="3862629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a:extLst>
              <a:ext uri="{FF2B5EF4-FFF2-40B4-BE49-F238E27FC236}">
                <a16:creationId xmlns:a16="http://schemas.microsoft.com/office/drawing/2014/main" id="{1D4A5080-011A-4ACA-BC51-CEE7B920FBB0}"/>
              </a:ext>
            </a:extLst>
          </p:cNvPr>
          <p:cNvSpPr/>
          <p:nvPr/>
        </p:nvSpPr>
        <p:spPr bwMode="auto">
          <a:xfrm>
            <a:off x="609600" y="1273175"/>
            <a:ext cx="3227388"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检验真理标准问题</a:t>
            </a:r>
          </a:p>
        </p:txBody>
      </p:sp>
      <p:sp>
        <p:nvSpPr>
          <p:cNvPr id="17" name="文本框 16">
            <a:extLst>
              <a:ext uri="{FF2B5EF4-FFF2-40B4-BE49-F238E27FC236}">
                <a16:creationId xmlns:a16="http://schemas.microsoft.com/office/drawing/2014/main" id="{4E946E5F-4F76-47C2-A958-61298894ABFB}"/>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二、真理的检验标准 </a:t>
            </a:r>
          </a:p>
        </p:txBody>
      </p:sp>
      <p:sp>
        <p:nvSpPr>
          <p:cNvPr id="27654" name="Text Box 7">
            <a:extLst>
              <a:ext uri="{FF2B5EF4-FFF2-40B4-BE49-F238E27FC236}">
                <a16:creationId xmlns:a16="http://schemas.microsoft.com/office/drawing/2014/main" id="{35CC9093-CCEC-4ABF-90F1-31D85A72E2B4}"/>
              </a:ext>
            </a:extLst>
          </p:cNvPr>
          <p:cNvSpPr txBox="1">
            <a:spLocks noChangeArrowheads="1"/>
          </p:cNvSpPr>
          <p:nvPr/>
        </p:nvSpPr>
        <p:spPr bwMode="auto">
          <a:xfrm>
            <a:off x="609600" y="2283619"/>
            <a:ext cx="1704975" cy="465138"/>
          </a:xfrm>
          <a:prstGeom prst="rect">
            <a:avLst/>
          </a:prstGeom>
          <a:noFill/>
          <a:ln w="12700">
            <a:solidFill>
              <a:srgbClr val="014D23"/>
            </a:solidFill>
            <a:miter lim="800000"/>
          </a:ln>
        </p:spPr>
        <p:txBody>
          <a:bodyPr lIns="90170" tIns="46990" rIns="90170" bIns="46990"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b="1" dirty="0">
                <a:solidFill>
                  <a:srgbClr val="014D23"/>
                </a:solidFill>
                <a:latin typeface="+mj-ea"/>
                <a:ea typeface="+mj-ea"/>
                <a:sym typeface="+mn-ea"/>
              </a:rPr>
              <a:t>权威标准</a:t>
            </a:r>
          </a:p>
        </p:txBody>
      </p:sp>
      <p:pic>
        <p:nvPicPr>
          <p:cNvPr id="43014" name="Picture 8">
            <a:extLst>
              <a:ext uri="{FF2B5EF4-FFF2-40B4-BE49-F238E27FC236}">
                <a16:creationId xmlns:a16="http://schemas.microsoft.com/office/drawing/2014/main" id="{FED55138-D75A-488A-8953-55AE28B22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132" r="4251" b="13316"/>
          <a:stretch>
            <a:fillRect/>
          </a:stretch>
        </p:blipFill>
        <p:spPr bwMode="auto">
          <a:xfrm>
            <a:off x="1285081" y="2779713"/>
            <a:ext cx="1238191" cy="14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Text Box 9">
            <a:extLst>
              <a:ext uri="{FF2B5EF4-FFF2-40B4-BE49-F238E27FC236}">
                <a16:creationId xmlns:a16="http://schemas.microsoft.com/office/drawing/2014/main" id="{39753CEC-5C9E-4BB6-A87B-C57831001D0A}"/>
              </a:ext>
            </a:extLst>
          </p:cNvPr>
          <p:cNvSpPr txBox="1">
            <a:spLocks noChangeArrowheads="1"/>
          </p:cNvSpPr>
          <p:nvPr/>
        </p:nvSpPr>
        <p:spPr bwMode="auto">
          <a:xfrm>
            <a:off x="6595942" y="2246303"/>
            <a:ext cx="1704975" cy="465138"/>
          </a:xfrm>
          <a:prstGeom prst="rect">
            <a:avLst/>
          </a:prstGeom>
          <a:noFill/>
          <a:ln w="12700">
            <a:solidFill>
              <a:srgbClr val="014D23"/>
            </a:solidFill>
            <a:miter lim="800000"/>
          </a:ln>
        </p:spPr>
        <p:txBody>
          <a:bodyPr lIns="90170" tIns="46990" rIns="90170" bIns="46990"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b="1" dirty="0">
                <a:solidFill>
                  <a:srgbClr val="014D23"/>
                </a:solidFill>
                <a:latin typeface="+mj-ea"/>
                <a:ea typeface="+mj-ea"/>
                <a:sym typeface="Arial" panose="020B0604020202020204" pitchFamily="34" charset="0"/>
              </a:rPr>
              <a:t>实用标准</a:t>
            </a:r>
          </a:p>
        </p:txBody>
      </p:sp>
      <p:sp>
        <p:nvSpPr>
          <p:cNvPr id="43021" name="Text Box 12">
            <a:extLst>
              <a:ext uri="{FF2B5EF4-FFF2-40B4-BE49-F238E27FC236}">
                <a16:creationId xmlns:a16="http://schemas.microsoft.com/office/drawing/2014/main" id="{E1B71391-824A-4FFA-94C2-3C23E6AB3888}"/>
              </a:ext>
            </a:extLst>
          </p:cNvPr>
          <p:cNvSpPr txBox="1">
            <a:spLocks noChangeArrowheads="1"/>
          </p:cNvSpPr>
          <p:nvPr/>
        </p:nvSpPr>
        <p:spPr bwMode="auto">
          <a:xfrm>
            <a:off x="6362551" y="4810003"/>
            <a:ext cx="2441575" cy="1479892"/>
          </a:xfrm>
          <a:prstGeom prst="rect">
            <a:avLst/>
          </a:prstGeom>
          <a:noFill/>
          <a:ln w="12700">
            <a:solidFill>
              <a:srgbClr val="014D23"/>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ct val="50000"/>
              </a:spcBef>
              <a:defRPr/>
            </a:pPr>
            <a:r>
              <a:rPr lang="zh-CN" altLang="en-US" dirty="0">
                <a:latin typeface="+mj-ea"/>
                <a:ea typeface="+mj-ea"/>
                <a:sym typeface="+mn-ea"/>
              </a:rPr>
              <a:t>真理原来是人造的，是人造出来供人用的，是因为它们大有用处，所以才给它们以真理的美名。</a:t>
            </a:r>
          </a:p>
        </p:txBody>
      </p:sp>
      <p:pic>
        <p:nvPicPr>
          <p:cNvPr id="43020" name="Picture 14">
            <a:extLst>
              <a:ext uri="{FF2B5EF4-FFF2-40B4-BE49-F238E27FC236}">
                <a16:creationId xmlns:a16="http://schemas.microsoft.com/office/drawing/2014/main" id="{29ADE399-A0E4-44D1-8470-12B461F7B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335" y="2800951"/>
            <a:ext cx="1238191" cy="177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http://img.bendibao.com/shanghai/201112/6/201112616463454.jpg">
            <a:extLst>
              <a:ext uri="{FF2B5EF4-FFF2-40B4-BE49-F238E27FC236}">
                <a16:creationId xmlns:a16="http://schemas.microsoft.com/office/drawing/2014/main" id="{6EC4A27D-1F54-417B-B75E-EFFEAE079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62" r="9567" b="13316"/>
          <a:stretch>
            <a:fillRect/>
          </a:stretch>
        </p:blipFill>
        <p:spPr bwMode="auto">
          <a:xfrm>
            <a:off x="192127" y="2764235"/>
            <a:ext cx="1137137" cy="145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a:extLst>
              <a:ext uri="{FF2B5EF4-FFF2-40B4-BE49-F238E27FC236}">
                <a16:creationId xmlns:a16="http://schemas.microsoft.com/office/drawing/2014/main" id="{7534D8DF-F46A-4E8F-85BC-D619DA28F6D5}"/>
              </a:ext>
            </a:extLst>
          </p:cNvPr>
          <p:cNvSpPr txBox="1">
            <a:spLocks noChangeArrowheads="1"/>
          </p:cNvSpPr>
          <p:nvPr/>
        </p:nvSpPr>
        <p:spPr bwMode="auto">
          <a:xfrm>
            <a:off x="482863" y="4423550"/>
            <a:ext cx="1704975" cy="465138"/>
          </a:xfrm>
          <a:prstGeom prst="rect">
            <a:avLst/>
          </a:prstGeom>
          <a:noFill/>
          <a:ln w="12700">
            <a:solidFill>
              <a:srgbClr val="014D23"/>
            </a:solidFill>
            <a:miter lim="800000"/>
          </a:ln>
        </p:spPr>
        <p:txBody>
          <a:bodyPr lIns="90170" tIns="46990" rIns="90170" bIns="46990"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b="1" dirty="0">
                <a:solidFill>
                  <a:srgbClr val="014D23"/>
                </a:solidFill>
                <a:latin typeface="+mj-ea"/>
                <a:ea typeface="+mj-ea"/>
                <a:sym typeface="+mn-ea"/>
              </a:rPr>
              <a:t>自家标准</a:t>
            </a:r>
          </a:p>
        </p:txBody>
      </p:sp>
      <p:pic>
        <p:nvPicPr>
          <p:cNvPr id="3" name="图片 2">
            <a:extLst>
              <a:ext uri="{FF2B5EF4-FFF2-40B4-BE49-F238E27FC236}">
                <a16:creationId xmlns:a16="http://schemas.microsoft.com/office/drawing/2014/main" id="{793DF19A-A4D0-4118-8170-AEF04F8961B1}"/>
              </a:ext>
            </a:extLst>
          </p:cNvPr>
          <p:cNvPicPr>
            <a:picLocks noChangeAspect="1"/>
          </p:cNvPicPr>
          <p:nvPr/>
        </p:nvPicPr>
        <p:blipFill>
          <a:blip r:embed="rId5"/>
          <a:stretch>
            <a:fillRect/>
          </a:stretch>
        </p:blipFill>
        <p:spPr>
          <a:xfrm>
            <a:off x="722202" y="4964113"/>
            <a:ext cx="1270541" cy="1636712"/>
          </a:xfrm>
          <a:prstGeom prst="rect">
            <a:avLst/>
          </a:prstGeom>
        </p:spPr>
      </p:pic>
      <p:sp>
        <p:nvSpPr>
          <p:cNvPr id="18" name="Text Box 9">
            <a:extLst>
              <a:ext uri="{FF2B5EF4-FFF2-40B4-BE49-F238E27FC236}">
                <a16:creationId xmlns:a16="http://schemas.microsoft.com/office/drawing/2014/main" id="{D0245A97-DD7C-4B18-A821-5663EE3F6F45}"/>
              </a:ext>
            </a:extLst>
          </p:cNvPr>
          <p:cNvSpPr txBox="1">
            <a:spLocks noChangeArrowheads="1"/>
          </p:cNvSpPr>
          <p:nvPr/>
        </p:nvSpPr>
        <p:spPr bwMode="auto">
          <a:xfrm>
            <a:off x="3418240" y="2315483"/>
            <a:ext cx="1704975" cy="464230"/>
          </a:xfrm>
          <a:prstGeom prst="rect">
            <a:avLst/>
          </a:prstGeom>
          <a:noFill/>
          <a:ln w="12700">
            <a:solidFill>
              <a:srgbClr val="014D23"/>
            </a:solidFill>
            <a:miter lim="800000"/>
          </a:ln>
        </p:spPr>
        <p:txBody>
          <a:bodyPr lIns="90170" tIns="46990" rIns="90170" bIns="46990"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defTabSz="914400">
              <a:spcBef>
                <a:spcPct val="50000"/>
              </a:spcBef>
              <a:defRPr/>
            </a:pPr>
            <a:r>
              <a:rPr lang="zh-CN" altLang="en-US" sz="2400" b="1" dirty="0">
                <a:solidFill>
                  <a:srgbClr val="014D23"/>
                </a:solidFill>
                <a:latin typeface="+mj-ea"/>
                <a:ea typeface="+mj-ea"/>
                <a:sym typeface="Arial" panose="020B0604020202020204" pitchFamily="34" charset="0"/>
              </a:rPr>
              <a:t>集体知觉</a:t>
            </a:r>
          </a:p>
        </p:txBody>
      </p:sp>
      <p:pic>
        <p:nvPicPr>
          <p:cNvPr id="4" name="图片 3">
            <a:extLst>
              <a:ext uri="{FF2B5EF4-FFF2-40B4-BE49-F238E27FC236}">
                <a16:creationId xmlns:a16="http://schemas.microsoft.com/office/drawing/2014/main" id="{24493C20-A585-41B2-B14B-863F0B401A1C}"/>
              </a:ext>
            </a:extLst>
          </p:cNvPr>
          <p:cNvPicPr>
            <a:picLocks noChangeAspect="1"/>
          </p:cNvPicPr>
          <p:nvPr/>
        </p:nvPicPr>
        <p:blipFill>
          <a:blip r:embed="rId6"/>
          <a:stretch>
            <a:fillRect/>
          </a:stretch>
        </p:blipFill>
        <p:spPr>
          <a:xfrm>
            <a:off x="3635456" y="2827737"/>
            <a:ext cx="1270542" cy="1746021"/>
          </a:xfrm>
          <a:prstGeom prst="rect">
            <a:avLst/>
          </a:prstGeom>
        </p:spPr>
      </p:pic>
      <p:sp>
        <p:nvSpPr>
          <p:cNvPr id="19" name="Text Box 12">
            <a:extLst>
              <a:ext uri="{FF2B5EF4-FFF2-40B4-BE49-F238E27FC236}">
                <a16:creationId xmlns:a16="http://schemas.microsoft.com/office/drawing/2014/main" id="{CFD99BF7-A7D9-4370-80DA-4203835190AC}"/>
              </a:ext>
            </a:extLst>
          </p:cNvPr>
          <p:cNvSpPr txBox="1">
            <a:spLocks noChangeArrowheads="1"/>
          </p:cNvSpPr>
          <p:nvPr/>
        </p:nvSpPr>
        <p:spPr bwMode="auto">
          <a:xfrm>
            <a:off x="3265656" y="4656119"/>
            <a:ext cx="2441575" cy="648896"/>
          </a:xfrm>
          <a:prstGeom prst="rect">
            <a:avLst/>
          </a:prstGeom>
          <a:noFill/>
          <a:ln w="12700">
            <a:solidFill>
              <a:srgbClr val="014D23"/>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ct val="50000"/>
              </a:spcBef>
              <a:defRPr/>
            </a:pPr>
            <a:r>
              <a:rPr lang="zh-CN" altLang="en-US" dirty="0">
                <a:latin typeface="+mj-ea"/>
                <a:ea typeface="+mj-ea"/>
                <a:sym typeface="+mn-ea"/>
              </a:rPr>
              <a:t>以多数人的意见和感觉为标准。</a:t>
            </a:r>
          </a:p>
        </p:txBody>
      </p:sp>
      <p:sp>
        <p:nvSpPr>
          <p:cNvPr id="5" name="标注: 十字箭头 4">
            <a:extLst>
              <a:ext uri="{FF2B5EF4-FFF2-40B4-BE49-F238E27FC236}">
                <a16:creationId xmlns:a16="http://schemas.microsoft.com/office/drawing/2014/main" id="{7ED21B2A-7EA9-410E-AAF6-FB12C1AB1342}"/>
              </a:ext>
            </a:extLst>
          </p:cNvPr>
          <p:cNvSpPr/>
          <p:nvPr/>
        </p:nvSpPr>
        <p:spPr>
          <a:xfrm>
            <a:off x="3905172" y="5541943"/>
            <a:ext cx="1347312" cy="1058881"/>
          </a:xfrm>
          <a:prstGeom prst="quadArrow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主观</a:t>
            </a: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4A0A435F-C565-4574-A05D-3D5A646A6A69}"/>
              </a:ext>
            </a:extLst>
          </p:cNvPr>
          <p:cNvSpPr/>
          <p:nvPr/>
        </p:nvSpPr>
        <p:spPr bwMode="auto">
          <a:xfrm>
            <a:off x="227013" y="1508164"/>
            <a:ext cx="455930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实践是检验真理的唯一标准</a:t>
            </a:r>
          </a:p>
        </p:txBody>
      </p:sp>
      <p:sp>
        <p:nvSpPr>
          <p:cNvPr id="7" name="任意多边形 6">
            <a:extLst>
              <a:ext uri="{FF2B5EF4-FFF2-40B4-BE49-F238E27FC236}">
                <a16:creationId xmlns:a16="http://schemas.microsoft.com/office/drawing/2014/main" id="{8C368DFD-CB50-44CF-9B7F-A22E5EC6570F}"/>
              </a:ext>
            </a:extLst>
          </p:cNvPr>
          <p:cNvSpPr/>
          <p:nvPr/>
        </p:nvSpPr>
        <p:spPr>
          <a:xfrm>
            <a:off x="2076450" y="2794000"/>
            <a:ext cx="3713163" cy="619125"/>
          </a:xfrm>
          <a:custGeom>
            <a:avLst/>
            <a:gdLst>
              <a:gd name="connsiteX0" fmla="*/ 103187 w 619110"/>
              <a:gd name="connsiteY0" fmla="*/ 0 h 2534681"/>
              <a:gd name="connsiteX1" fmla="*/ 515923 w 619110"/>
              <a:gd name="connsiteY1" fmla="*/ 0 h 2534681"/>
              <a:gd name="connsiteX2" fmla="*/ 619110 w 619110"/>
              <a:gd name="connsiteY2" fmla="*/ 103187 h 2534681"/>
              <a:gd name="connsiteX3" fmla="*/ 619110 w 619110"/>
              <a:gd name="connsiteY3" fmla="*/ 2534681 h 2534681"/>
              <a:gd name="connsiteX4" fmla="*/ 619110 w 619110"/>
              <a:gd name="connsiteY4" fmla="*/ 2534681 h 2534681"/>
              <a:gd name="connsiteX5" fmla="*/ 0 w 619110"/>
              <a:gd name="connsiteY5" fmla="*/ 2534681 h 2534681"/>
              <a:gd name="connsiteX6" fmla="*/ 0 w 619110"/>
              <a:gd name="connsiteY6" fmla="*/ 2534681 h 2534681"/>
              <a:gd name="connsiteX7" fmla="*/ 0 w 619110"/>
              <a:gd name="connsiteY7" fmla="*/ 103187 h 2534681"/>
              <a:gd name="connsiteX8" fmla="*/ 103187 w 619110"/>
              <a:gd name="connsiteY8" fmla="*/ 0 h 253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110" h="2534681">
                <a:moveTo>
                  <a:pt x="619110" y="422456"/>
                </a:moveTo>
                <a:lnTo>
                  <a:pt x="619110" y="2112225"/>
                </a:lnTo>
                <a:cubicBezTo>
                  <a:pt x="619110" y="2345541"/>
                  <a:pt x="607826" y="2534679"/>
                  <a:pt x="593906" y="2534679"/>
                </a:cubicBezTo>
                <a:lnTo>
                  <a:pt x="0" y="2534679"/>
                </a:lnTo>
                <a:lnTo>
                  <a:pt x="0" y="2534679"/>
                </a:lnTo>
                <a:lnTo>
                  <a:pt x="0" y="2"/>
                </a:lnTo>
                <a:lnTo>
                  <a:pt x="0" y="2"/>
                </a:lnTo>
                <a:lnTo>
                  <a:pt x="593906" y="2"/>
                </a:lnTo>
                <a:cubicBezTo>
                  <a:pt x="607826" y="2"/>
                  <a:pt x="619110" y="189140"/>
                  <a:pt x="619110" y="422456"/>
                </a:cubicBezTo>
                <a:close/>
              </a:path>
            </a:pathLst>
          </a:custGeom>
          <a:solidFill>
            <a:schemeClr val="bg2">
              <a:lumMod val="9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47651" tIns="154047" rIns="277872" bIns="154048" spcCol="1270" anchor="ctr"/>
          <a:lstStyle/>
          <a:p>
            <a:pPr marL="171450" lvl="1" indent="-171450" algn="just" defTabSz="800100" eaLnBrk="1" hangingPunct="1">
              <a:lnSpc>
                <a:spcPct val="90000"/>
              </a:lnSpc>
              <a:spcAft>
                <a:spcPct val="15000"/>
              </a:spcAft>
              <a:buFont typeface="Arial" panose="020B0604020202020204" pitchFamily="34" charset="0"/>
              <a:buChar char="•"/>
              <a:defRPr/>
            </a:pPr>
            <a:r>
              <a:rPr lang="zh-CN" altLang="en-US" sz="2400" noProof="1">
                <a:solidFill>
                  <a:srgbClr val="000000"/>
                </a:solidFill>
                <a:latin typeface="+mj-ea"/>
                <a:ea typeface="+mj-ea"/>
                <a:sym typeface="+mn-ea"/>
              </a:rPr>
              <a:t>主观和客观相符合</a:t>
            </a:r>
          </a:p>
        </p:txBody>
      </p:sp>
      <p:sp>
        <p:nvSpPr>
          <p:cNvPr id="8" name="任意多边形 7">
            <a:extLst>
              <a:ext uri="{FF2B5EF4-FFF2-40B4-BE49-F238E27FC236}">
                <a16:creationId xmlns:a16="http://schemas.microsoft.com/office/drawing/2014/main" id="{5862CC52-FE79-4961-87ED-0C5E2204CE80}"/>
              </a:ext>
            </a:extLst>
          </p:cNvPr>
          <p:cNvSpPr/>
          <p:nvPr/>
        </p:nvSpPr>
        <p:spPr>
          <a:xfrm>
            <a:off x="227013" y="2741613"/>
            <a:ext cx="2030412" cy="723900"/>
          </a:xfrm>
          <a:custGeom>
            <a:avLst/>
            <a:gdLst>
              <a:gd name="connsiteX0" fmla="*/ 0 w 1425758"/>
              <a:gd name="connsiteY0" fmla="*/ 120707 h 724228"/>
              <a:gd name="connsiteX1" fmla="*/ 120707 w 1425758"/>
              <a:gd name="connsiteY1" fmla="*/ 0 h 724228"/>
              <a:gd name="connsiteX2" fmla="*/ 1305051 w 1425758"/>
              <a:gd name="connsiteY2" fmla="*/ 0 h 724228"/>
              <a:gd name="connsiteX3" fmla="*/ 1425758 w 1425758"/>
              <a:gd name="connsiteY3" fmla="*/ 120707 h 724228"/>
              <a:gd name="connsiteX4" fmla="*/ 1425758 w 1425758"/>
              <a:gd name="connsiteY4" fmla="*/ 603521 h 724228"/>
              <a:gd name="connsiteX5" fmla="*/ 1305051 w 1425758"/>
              <a:gd name="connsiteY5" fmla="*/ 724228 h 724228"/>
              <a:gd name="connsiteX6" fmla="*/ 120707 w 1425758"/>
              <a:gd name="connsiteY6" fmla="*/ 724228 h 724228"/>
              <a:gd name="connsiteX7" fmla="*/ 0 w 1425758"/>
              <a:gd name="connsiteY7" fmla="*/ 603521 h 724228"/>
              <a:gd name="connsiteX8" fmla="*/ 0 w 1425758"/>
              <a:gd name="connsiteY8" fmla="*/ 120707 h 72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758" h="724228">
                <a:moveTo>
                  <a:pt x="0" y="120707"/>
                </a:moveTo>
                <a:cubicBezTo>
                  <a:pt x="0" y="54042"/>
                  <a:pt x="54042" y="0"/>
                  <a:pt x="120707" y="0"/>
                </a:cubicBezTo>
                <a:lnTo>
                  <a:pt x="1305051" y="0"/>
                </a:lnTo>
                <a:cubicBezTo>
                  <a:pt x="1371716" y="0"/>
                  <a:pt x="1425758" y="54042"/>
                  <a:pt x="1425758" y="120707"/>
                </a:cubicBezTo>
                <a:lnTo>
                  <a:pt x="1425758" y="603521"/>
                </a:lnTo>
                <a:cubicBezTo>
                  <a:pt x="1425758" y="670186"/>
                  <a:pt x="1371716" y="724228"/>
                  <a:pt x="1305051" y="724228"/>
                </a:cubicBezTo>
                <a:lnTo>
                  <a:pt x="120707" y="724228"/>
                </a:lnTo>
                <a:cubicBezTo>
                  <a:pt x="54042" y="724228"/>
                  <a:pt x="0" y="670186"/>
                  <a:pt x="0" y="603521"/>
                </a:cubicBezTo>
                <a:lnTo>
                  <a:pt x="0" y="120707"/>
                </a:ln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3934" tIns="69644" rIns="103934" bIns="69644" spcCol="1270" anchor="ctr"/>
          <a:lstStyle/>
          <a:p>
            <a:pPr algn="just" defTabSz="800100" eaLnBrk="1" hangingPunct="1">
              <a:lnSpc>
                <a:spcPct val="90000"/>
              </a:lnSpc>
              <a:spcAft>
                <a:spcPct val="35000"/>
              </a:spcAft>
              <a:buFont typeface="Arial" panose="020B0604020202020204" pitchFamily="34" charset="0"/>
              <a:buNone/>
              <a:defRPr/>
            </a:pPr>
            <a:r>
              <a:rPr lang="zh-CN" altLang="en-US" sz="2400" b="1" noProof="1">
                <a:solidFill>
                  <a:srgbClr val="FFFFFF"/>
                </a:solidFill>
                <a:latin typeface="+mj-ea"/>
                <a:ea typeface="+mj-ea"/>
                <a:sym typeface="+mn-ea"/>
              </a:rPr>
              <a:t>真理的本性</a:t>
            </a:r>
          </a:p>
        </p:txBody>
      </p:sp>
      <p:sp>
        <p:nvSpPr>
          <p:cNvPr id="9" name="任意多边形 8">
            <a:extLst>
              <a:ext uri="{FF2B5EF4-FFF2-40B4-BE49-F238E27FC236}">
                <a16:creationId xmlns:a16="http://schemas.microsoft.com/office/drawing/2014/main" id="{018035A1-6320-4062-9B9F-E473356F87CC}"/>
              </a:ext>
            </a:extLst>
          </p:cNvPr>
          <p:cNvSpPr/>
          <p:nvPr/>
        </p:nvSpPr>
        <p:spPr>
          <a:xfrm>
            <a:off x="2106613" y="5168900"/>
            <a:ext cx="3611562" cy="619125"/>
          </a:xfrm>
          <a:custGeom>
            <a:avLst/>
            <a:gdLst>
              <a:gd name="connsiteX0" fmla="*/ 103187 w 619110"/>
              <a:gd name="connsiteY0" fmla="*/ 0 h 2534681"/>
              <a:gd name="connsiteX1" fmla="*/ 515923 w 619110"/>
              <a:gd name="connsiteY1" fmla="*/ 0 h 2534681"/>
              <a:gd name="connsiteX2" fmla="*/ 619110 w 619110"/>
              <a:gd name="connsiteY2" fmla="*/ 103187 h 2534681"/>
              <a:gd name="connsiteX3" fmla="*/ 619110 w 619110"/>
              <a:gd name="connsiteY3" fmla="*/ 2534681 h 2534681"/>
              <a:gd name="connsiteX4" fmla="*/ 619110 w 619110"/>
              <a:gd name="connsiteY4" fmla="*/ 2534681 h 2534681"/>
              <a:gd name="connsiteX5" fmla="*/ 0 w 619110"/>
              <a:gd name="connsiteY5" fmla="*/ 2534681 h 2534681"/>
              <a:gd name="connsiteX6" fmla="*/ 0 w 619110"/>
              <a:gd name="connsiteY6" fmla="*/ 2534681 h 2534681"/>
              <a:gd name="connsiteX7" fmla="*/ 0 w 619110"/>
              <a:gd name="connsiteY7" fmla="*/ 103187 h 2534681"/>
              <a:gd name="connsiteX8" fmla="*/ 103187 w 619110"/>
              <a:gd name="connsiteY8" fmla="*/ 0 h 253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110" h="2534681">
                <a:moveTo>
                  <a:pt x="619110" y="422456"/>
                </a:moveTo>
                <a:lnTo>
                  <a:pt x="619110" y="2112225"/>
                </a:lnTo>
                <a:cubicBezTo>
                  <a:pt x="619110" y="2345541"/>
                  <a:pt x="607826" y="2534679"/>
                  <a:pt x="593906" y="2534679"/>
                </a:cubicBezTo>
                <a:lnTo>
                  <a:pt x="0" y="2534679"/>
                </a:lnTo>
                <a:lnTo>
                  <a:pt x="0" y="2534679"/>
                </a:lnTo>
                <a:lnTo>
                  <a:pt x="0" y="2"/>
                </a:lnTo>
                <a:lnTo>
                  <a:pt x="0" y="2"/>
                </a:lnTo>
                <a:lnTo>
                  <a:pt x="593906" y="2"/>
                </a:lnTo>
                <a:cubicBezTo>
                  <a:pt x="607826" y="2"/>
                  <a:pt x="619110" y="189140"/>
                  <a:pt x="619110" y="422456"/>
                </a:cubicBezTo>
                <a:close/>
              </a:path>
            </a:pathLst>
          </a:custGeom>
          <a:solidFill>
            <a:schemeClr val="bg2">
              <a:lumMod val="9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47651" tIns="154047" rIns="277872" bIns="154048" spcCol="1270" anchor="ctr"/>
          <a:lstStyle/>
          <a:p>
            <a:pPr marL="171450" lvl="1" indent="-171450" algn="just" defTabSz="800100" eaLnBrk="1" hangingPunct="1">
              <a:lnSpc>
                <a:spcPct val="90000"/>
              </a:lnSpc>
              <a:spcAft>
                <a:spcPct val="15000"/>
              </a:spcAft>
              <a:buFont typeface="Arial" panose="020B0604020202020204" pitchFamily="34" charset="0"/>
              <a:buChar char="•"/>
              <a:defRPr/>
            </a:pPr>
            <a:r>
              <a:rPr lang="zh-CN" altLang="en-US" sz="2400" noProof="1">
                <a:solidFill>
                  <a:srgbClr val="000000"/>
                </a:solidFill>
                <a:latin typeface="+mj-ea"/>
                <a:ea typeface="+mj-ea"/>
                <a:sym typeface="+mn-ea"/>
              </a:rPr>
              <a:t>直接现实性</a:t>
            </a:r>
          </a:p>
        </p:txBody>
      </p:sp>
      <p:sp>
        <p:nvSpPr>
          <p:cNvPr id="10" name="任意多边形 9">
            <a:extLst>
              <a:ext uri="{FF2B5EF4-FFF2-40B4-BE49-F238E27FC236}">
                <a16:creationId xmlns:a16="http://schemas.microsoft.com/office/drawing/2014/main" id="{BF964D2E-EE62-4188-9F5E-12AAC0750291}"/>
              </a:ext>
            </a:extLst>
          </p:cNvPr>
          <p:cNvSpPr/>
          <p:nvPr/>
        </p:nvSpPr>
        <p:spPr>
          <a:xfrm>
            <a:off x="227013" y="5116513"/>
            <a:ext cx="2030412" cy="723900"/>
          </a:xfrm>
          <a:custGeom>
            <a:avLst/>
            <a:gdLst>
              <a:gd name="connsiteX0" fmla="*/ 0 w 1425758"/>
              <a:gd name="connsiteY0" fmla="*/ 120707 h 724228"/>
              <a:gd name="connsiteX1" fmla="*/ 120707 w 1425758"/>
              <a:gd name="connsiteY1" fmla="*/ 0 h 724228"/>
              <a:gd name="connsiteX2" fmla="*/ 1305051 w 1425758"/>
              <a:gd name="connsiteY2" fmla="*/ 0 h 724228"/>
              <a:gd name="connsiteX3" fmla="*/ 1425758 w 1425758"/>
              <a:gd name="connsiteY3" fmla="*/ 120707 h 724228"/>
              <a:gd name="connsiteX4" fmla="*/ 1425758 w 1425758"/>
              <a:gd name="connsiteY4" fmla="*/ 603521 h 724228"/>
              <a:gd name="connsiteX5" fmla="*/ 1305051 w 1425758"/>
              <a:gd name="connsiteY5" fmla="*/ 724228 h 724228"/>
              <a:gd name="connsiteX6" fmla="*/ 120707 w 1425758"/>
              <a:gd name="connsiteY6" fmla="*/ 724228 h 724228"/>
              <a:gd name="connsiteX7" fmla="*/ 0 w 1425758"/>
              <a:gd name="connsiteY7" fmla="*/ 603521 h 724228"/>
              <a:gd name="connsiteX8" fmla="*/ 0 w 1425758"/>
              <a:gd name="connsiteY8" fmla="*/ 120707 h 72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758" h="724228">
                <a:moveTo>
                  <a:pt x="0" y="120707"/>
                </a:moveTo>
                <a:cubicBezTo>
                  <a:pt x="0" y="54042"/>
                  <a:pt x="54042" y="0"/>
                  <a:pt x="120707" y="0"/>
                </a:cubicBezTo>
                <a:lnTo>
                  <a:pt x="1305051" y="0"/>
                </a:lnTo>
                <a:cubicBezTo>
                  <a:pt x="1371716" y="0"/>
                  <a:pt x="1425758" y="54042"/>
                  <a:pt x="1425758" y="120707"/>
                </a:cubicBezTo>
                <a:lnTo>
                  <a:pt x="1425758" y="603521"/>
                </a:lnTo>
                <a:cubicBezTo>
                  <a:pt x="1425758" y="670186"/>
                  <a:pt x="1371716" y="724228"/>
                  <a:pt x="1305051" y="724228"/>
                </a:cubicBezTo>
                <a:lnTo>
                  <a:pt x="120707" y="724228"/>
                </a:lnTo>
                <a:cubicBezTo>
                  <a:pt x="54042" y="724228"/>
                  <a:pt x="0" y="670186"/>
                  <a:pt x="0" y="603521"/>
                </a:cubicBezTo>
                <a:lnTo>
                  <a:pt x="0" y="120707"/>
                </a:lnTo>
                <a:close/>
              </a:path>
            </a:pathLst>
          </a:cu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3934" tIns="69644" rIns="103934" bIns="69644" spcCol="1270" anchor="ctr"/>
          <a:lstStyle/>
          <a:p>
            <a:pPr algn="just" defTabSz="800100" eaLnBrk="1" hangingPunct="1">
              <a:lnSpc>
                <a:spcPct val="90000"/>
              </a:lnSpc>
              <a:spcAft>
                <a:spcPct val="35000"/>
              </a:spcAft>
              <a:buFont typeface="Arial" panose="020B0604020202020204" pitchFamily="34" charset="0"/>
              <a:buNone/>
              <a:defRPr/>
            </a:pPr>
            <a:r>
              <a:rPr lang="zh-CN" altLang="en-US" sz="2400" b="1" noProof="1">
                <a:solidFill>
                  <a:srgbClr val="FFFFFF"/>
                </a:solidFill>
                <a:latin typeface="+mj-ea"/>
                <a:ea typeface="+mj-ea"/>
                <a:sym typeface="+mn-ea"/>
              </a:rPr>
              <a:t>实践的特点</a:t>
            </a:r>
          </a:p>
        </p:txBody>
      </p:sp>
      <p:sp>
        <p:nvSpPr>
          <p:cNvPr id="44043" name="矩形 11">
            <a:extLst>
              <a:ext uri="{FF2B5EF4-FFF2-40B4-BE49-F238E27FC236}">
                <a16:creationId xmlns:a16="http://schemas.microsoft.com/office/drawing/2014/main" id="{3F42E397-A5E5-47CC-85E0-9D8C2314E5C7}"/>
              </a:ext>
            </a:extLst>
          </p:cNvPr>
          <p:cNvSpPr>
            <a:spLocks noChangeArrowheads="1"/>
          </p:cNvSpPr>
          <p:nvPr/>
        </p:nvSpPr>
        <p:spPr bwMode="auto">
          <a:xfrm>
            <a:off x="6626225" y="3854450"/>
            <a:ext cx="2254250" cy="830263"/>
          </a:xfrm>
          <a:prstGeom prst="rect">
            <a:avLst/>
          </a:prstGeom>
          <a:solidFill>
            <a:schemeClr val="accent6">
              <a:lumMod val="20000"/>
              <a:lumOff val="80000"/>
            </a:schemeClr>
          </a:solid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r>
              <a:rPr lang="zh-CN" altLang="zh-CN" sz="2400" b="1" dirty="0">
                <a:latin typeface="+mj-ea"/>
                <a:ea typeface="+mj-ea"/>
                <a:sym typeface="+mn-ea"/>
              </a:rPr>
              <a:t>实践是检验真理的唯一标准</a:t>
            </a:r>
            <a:endParaRPr lang="zh-CN" altLang="en-US" sz="2400" b="1" dirty="0">
              <a:latin typeface="+mj-ea"/>
              <a:ea typeface="+mj-ea"/>
              <a:sym typeface="+mn-ea"/>
            </a:endParaRPr>
          </a:p>
        </p:txBody>
      </p:sp>
      <p:sp>
        <p:nvSpPr>
          <p:cNvPr id="44040" name="右箭头 13">
            <a:extLst>
              <a:ext uri="{FF2B5EF4-FFF2-40B4-BE49-F238E27FC236}">
                <a16:creationId xmlns:a16="http://schemas.microsoft.com/office/drawing/2014/main" id="{32D92059-2AB3-437D-AAAC-290EE1B88F67}"/>
              </a:ext>
            </a:extLst>
          </p:cNvPr>
          <p:cNvSpPr>
            <a:spLocks noChangeArrowheads="1"/>
          </p:cNvSpPr>
          <p:nvPr/>
        </p:nvSpPr>
        <p:spPr bwMode="auto">
          <a:xfrm>
            <a:off x="5789613" y="4048125"/>
            <a:ext cx="504825" cy="477838"/>
          </a:xfrm>
          <a:prstGeom prst="rightArrow">
            <a:avLst>
              <a:gd name="adj1" fmla="val 50000"/>
              <a:gd name="adj2" fmla="val 50065"/>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20" name="任意多边形 19">
            <a:extLst>
              <a:ext uri="{FF2B5EF4-FFF2-40B4-BE49-F238E27FC236}">
                <a16:creationId xmlns:a16="http://schemas.microsoft.com/office/drawing/2014/main" id="{BBC723A9-E632-469C-885E-F25AF88999A5}"/>
              </a:ext>
            </a:extLst>
          </p:cNvPr>
          <p:cNvSpPr/>
          <p:nvPr/>
        </p:nvSpPr>
        <p:spPr>
          <a:xfrm>
            <a:off x="3543300" y="3895725"/>
            <a:ext cx="787400" cy="788988"/>
          </a:xfrm>
          <a:custGeom>
            <a:avLst/>
            <a:gdLst>
              <a:gd name="connsiteX0" fmla="*/ 104463 w 788104"/>
              <a:gd name="connsiteY0" fmla="*/ 301371 h 788104"/>
              <a:gd name="connsiteX1" fmla="*/ 301371 w 788104"/>
              <a:gd name="connsiteY1" fmla="*/ 301371 h 788104"/>
              <a:gd name="connsiteX2" fmla="*/ 301371 w 788104"/>
              <a:gd name="connsiteY2" fmla="*/ 104463 h 788104"/>
              <a:gd name="connsiteX3" fmla="*/ 486733 w 788104"/>
              <a:gd name="connsiteY3" fmla="*/ 104463 h 788104"/>
              <a:gd name="connsiteX4" fmla="*/ 486733 w 788104"/>
              <a:gd name="connsiteY4" fmla="*/ 301371 h 788104"/>
              <a:gd name="connsiteX5" fmla="*/ 683641 w 788104"/>
              <a:gd name="connsiteY5" fmla="*/ 301371 h 788104"/>
              <a:gd name="connsiteX6" fmla="*/ 683641 w 788104"/>
              <a:gd name="connsiteY6" fmla="*/ 486733 h 788104"/>
              <a:gd name="connsiteX7" fmla="*/ 486733 w 788104"/>
              <a:gd name="connsiteY7" fmla="*/ 486733 h 788104"/>
              <a:gd name="connsiteX8" fmla="*/ 486733 w 788104"/>
              <a:gd name="connsiteY8" fmla="*/ 683641 h 788104"/>
              <a:gd name="connsiteX9" fmla="*/ 301371 w 788104"/>
              <a:gd name="connsiteY9" fmla="*/ 683641 h 788104"/>
              <a:gd name="connsiteX10" fmla="*/ 301371 w 788104"/>
              <a:gd name="connsiteY10" fmla="*/ 486733 h 788104"/>
              <a:gd name="connsiteX11" fmla="*/ 104463 w 788104"/>
              <a:gd name="connsiteY11" fmla="*/ 486733 h 788104"/>
              <a:gd name="connsiteX12" fmla="*/ 104463 w 788104"/>
              <a:gd name="connsiteY12" fmla="*/ 301371 h 78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104" h="788104">
                <a:moveTo>
                  <a:pt x="104463" y="301371"/>
                </a:moveTo>
                <a:lnTo>
                  <a:pt x="301371" y="301371"/>
                </a:lnTo>
                <a:lnTo>
                  <a:pt x="301371" y="104463"/>
                </a:lnTo>
                <a:lnTo>
                  <a:pt x="486733" y="104463"/>
                </a:lnTo>
                <a:lnTo>
                  <a:pt x="486733" y="301371"/>
                </a:lnTo>
                <a:lnTo>
                  <a:pt x="683641" y="301371"/>
                </a:lnTo>
                <a:lnTo>
                  <a:pt x="683641" y="486733"/>
                </a:lnTo>
                <a:lnTo>
                  <a:pt x="486733" y="486733"/>
                </a:lnTo>
                <a:lnTo>
                  <a:pt x="486733" y="683641"/>
                </a:lnTo>
                <a:lnTo>
                  <a:pt x="301371" y="683641"/>
                </a:lnTo>
                <a:lnTo>
                  <a:pt x="301371" y="486733"/>
                </a:lnTo>
                <a:lnTo>
                  <a:pt x="104463" y="486733"/>
                </a:lnTo>
                <a:lnTo>
                  <a:pt x="104463" y="301371"/>
                </a:lnTo>
                <a:close/>
              </a:path>
            </a:pathLst>
          </a:custGeom>
          <a:solidFill>
            <a:srgbClr val="FFC00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4463" tIns="301371" rIns="104463" bIns="301371" spcCol="1270" anchor="ctr"/>
          <a:lstStyle/>
          <a:p>
            <a:pPr algn="ctr" defTabSz="577850">
              <a:lnSpc>
                <a:spcPct val="90000"/>
              </a:lnSpc>
              <a:spcAft>
                <a:spcPct val="35000"/>
              </a:spcAft>
              <a:defRPr/>
            </a:pPr>
            <a:endParaRPr lang="zh-CN" altLang="en-US" sz="1300"/>
          </a:p>
        </p:txBody>
      </p:sp>
      <p:sp>
        <p:nvSpPr>
          <p:cNvPr id="13" name="文本框 12">
            <a:extLst>
              <a:ext uri="{FF2B5EF4-FFF2-40B4-BE49-F238E27FC236}">
                <a16:creationId xmlns:a16="http://schemas.microsoft.com/office/drawing/2014/main" id="{DB812F74-6E5B-4E2D-8D57-DD314AF81244}"/>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二、真理的检验标准 </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4A0A435F-C565-4574-A05D-3D5A646A6A69}"/>
              </a:ext>
            </a:extLst>
          </p:cNvPr>
          <p:cNvSpPr/>
          <p:nvPr/>
        </p:nvSpPr>
        <p:spPr bwMode="auto">
          <a:xfrm>
            <a:off x="227013" y="1508164"/>
            <a:ext cx="455930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实践是检验真理的唯一标准</a:t>
            </a:r>
          </a:p>
        </p:txBody>
      </p:sp>
      <p:sp>
        <p:nvSpPr>
          <p:cNvPr id="13" name="文本框 12">
            <a:extLst>
              <a:ext uri="{FF2B5EF4-FFF2-40B4-BE49-F238E27FC236}">
                <a16:creationId xmlns:a16="http://schemas.microsoft.com/office/drawing/2014/main" id="{DB812F74-6E5B-4E2D-8D57-DD314AF81244}"/>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二、真理的检验标准 </a:t>
            </a:r>
          </a:p>
        </p:txBody>
      </p:sp>
      <p:sp>
        <p:nvSpPr>
          <p:cNvPr id="2" name="文本框 1">
            <a:extLst>
              <a:ext uri="{FF2B5EF4-FFF2-40B4-BE49-F238E27FC236}">
                <a16:creationId xmlns:a16="http://schemas.microsoft.com/office/drawing/2014/main" id="{2548D6F8-0EB6-4EF3-9EAA-0D087E699E95}"/>
              </a:ext>
            </a:extLst>
          </p:cNvPr>
          <p:cNvSpPr txBox="1"/>
          <p:nvPr/>
        </p:nvSpPr>
        <p:spPr bwMode="auto">
          <a:xfrm>
            <a:off x="3136605" y="2785731"/>
            <a:ext cx="3040912" cy="2362955"/>
          </a:xfrm>
          <a:prstGeom prst="rect">
            <a:avLst/>
          </a:prstGeom>
          <a:noFill/>
          <a:ln>
            <a:noFill/>
          </a:ln>
        </p:spPr>
        <p:txBody>
          <a:bodyPr wrap="square" rtlCol="0">
            <a:spAutoFit/>
          </a:bodyPr>
          <a:lstStyle/>
          <a:p>
            <a:pPr algn="just">
              <a:lnSpc>
                <a:spcPct val="120000"/>
              </a:lnSpc>
              <a:spcBef>
                <a:spcPts val="1400"/>
              </a:spcBef>
            </a:pPr>
            <a:r>
              <a:rPr lang="zh-CN" altLang="en-US" sz="2400" dirty="0"/>
              <a:t>逻辑是什么作用？</a:t>
            </a:r>
            <a:endParaRPr lang="en-US" altLang="zh-CN" sz="2400" dirty="0"/>
          </a:p>
          <a:p>
            <a:pPr algn="just">
              <a:lnSpc>
                <a:spcPct val="120000"/>
              </a:lnSpc>
              <a:spcBef>
                <a:spcPts val="1400"/>
              </a:spcBef>
            </a:pPr>
            <a:r>
              <a:rPr lang="zh-CN" altLang="en-US" sz="2400" dirty="0"/>
              <a:t>一种方法</a:t>
            </a:r>
            <a:endParaRPr lang="en-US" altLang="zh-CN" sz="2400" dirty="0"/>
          </a:p>
          <a:p>
            <a:pPr algn="just">
              <a:lnSpc>
                <a:spcPct val="120000"/>
              </a:lnSpc>
              <a:spcBef>
                <a:spcPts val="1400"/>
              </a:spcBef>
            </a:pPr>
            <a:r>
              <a:rPr lang="zh-CN" altLang="en-US" sz="2400" dirty="0"/>
              <a:t>必要条件</a:t>
            </a:r>
            <a:endParaRPr lang="en-US" altLang="zh-CN" sz="2400" dirty="0"/>
          </a:p>
          <a:p>
            <a:pPr algn="just">
              <a:lnSpc>
                <a:spcPct val="120000"/>
              </a:lnSpc>
              <a:spcBef>
                <a:spcPts val="1400"/>
              </a:spcBef>
            </a:pPr>
            <a:endParaRPr lang="zh-CN" altLang="en-US" sz="2400" dirty="0"/>
          </a:p>
        </p:txBody>
      </p:sp>
      <p:sp>
        <p:nvSpPr>
          <p:cNvPr id="3" name="矩形 2">
            <a:extLst>
              <a:ext uri="{FF2B5EF4-FFF2-40B4-BE49-F238E27FC236}">
                <a16:creationId xmlns:a16="http://schemas.microsoft.com/office/drawing/2014/main" id="{1E93107D-EFB5-4622-8155-5812B9768E01}"/>
              </a:ext>
            </a:extLst>
          </p:cNvPr>
          <p:cNvSpPr/>
          <p:nvPr/>
        </p:nvSpPr>
        <p:spPr>
          <a:xfrm>
            <a:off x="1003281" y="4825520"/>
            <a:ext cx="6598997" cy="646331"/>
          </a:xfrm>
          <a:prstGeom prst="rect">
            <a:avLst/>
          </a:prstGeom>
        </p:spPr>
        <p:txBody>
          <a:bodyPr wrap="square">
            <a:spAutoFit/>
          </a:bodyPr>
          <a:lstStyle/>
          <a:p>
            <a:r>
              <a:rPr lang="zh-CN" altLang="zh-CN" kern="100" dirty="0">
                <a:latin typeface="楷体" panose="02010609060101010101" pitchFamily="49" charset="-122"/>
                <a:ea typeface="楷体" panose="02010609060101010101" pitchFamily="49" charset="-122"/>
                <a:cs typeface="Times New Roman" panose="02020603050405020304" pitchFamily="18" charset="0"/>
              </a:rPr>
              <a:t>逻辑证明只能回答前提与结论的关系是不是符合逻辑的问题，而不能回答结论是不是符合客观实际的问题。</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179403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a:extLst>
              <a:ext uri="{FF2B5EF4-FFF2-40B4-BE49-F238E27FC236}">
                <a16:creationId xmlns:a16="http://schemas.microsoft.com/office/drawing/2014/main" id="{45E873A5-5F7B-46C7-9DAF-9268DE985661}"/>
              </a:ext>
            </a:extLst>
          </p:cNvPr>
          <p:cNvSpPr/>
          <p:nvPr/>
        </p:nvSpPr>
        <p:spPr bwMode="auto">
          <a:xfrm>
            <a:off x="525463" y="1250950"/>
            <a:ext cx="4559300"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实践标准的确定性和不确定性</a:t>
            </a:r>
          </a:p>
        </p:txBody>
      </p:sp>
      <p:sp>
        <p:nvSpPr>
          <p:cNvPr id="45062" name="Text Box 10">
            <a:extLst>
              <a:ext uri="{FF2B5EF4-FFF2-40B4-BE49-F238E27FC236}">
                <a16:creationId xmlns:a16="http://schemas.microsoft.com/office/drawing/2014/main" id="{E41BBC63-7F32-4EBF-8C92-BBDD446A90BB}"/>
              </a:ext>
            </a:extLst>
          </p:cNvPr>
          <p:cNvSpPr txBox="1">
            <a:spLocks noChangeArrowheads="1"/>
          </p:cNvSpPr>
          <p:nvPr/>
        </p:nvSpPr>
        <p:spPr bwMode="auto">
          <a:xfrm>
            <a:off x="0" y="2070100"/>
            <a:ext cx="9143999" cy="2212016"/>
          </a:xfrm>
          <a:prstGeom prst="rect">
            <a:avLst/>
          </a:prstGeom>
          <a:noFill/>
          <a:ln>
            <a:noFill/>
          </a:ln>
        </p:spPr>
        <p:txBody>
          <a:bodyPr wrap="square"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20000"/>
              </a:lnSpc>
              <a:spcBef>
                <a:spcPts val="0"/>
              </a:spcBef>
              <a:buClr>
                <a:srgbClr val="FF3300"/>
              </a:buClr>
              <a:buFont typeface="Wingdings" panose="05000000000000000000" pitchFamily="2" charset="2"/>
              <a:buNone/>
              <a:defRPr/>
            </a:pPr>
            <a:r>
              <a:rPr lang="zh-CN" altLang="en-US" sz="2000" b="1" dirty="0">
                <a:solidFill>
                  <a:srgbClr val="014D23"/>
                </a:solidFill>
                <a:latin typeface="+mj-ea"/>
                <a:ea typeface="+mj-ea"/>
                <a:sym typeface="黑体" panose="02010609060101010101" pitchFamily="49" charset="-122"/>
              </a:rPr>
              <a:t>确定性：</a:t>
            </a:r>
            <a:r>
              <a:rPr lang="zh-CN" altLang="en-US" sz="2000" dirty="0">
                <a:latin typeface="+mj-ea"/>
                <a:ea typeface="+mj-ea"/>
                <a:sym typeface="黑体" panose="02010609060101010101" pitchFamily="49" charset="-122"/>
              </a:rPr>
              <a:t>绝对性、唯一性、归根到底性、最终性。</a:t>
            </a:r>
          </a:p>
          <a:p>
            <a:pPr>
              <a:lnSpc>
                <a:spcPct val="120000"/>
              </a:lnSpc>
              <a:spcBef>
                <a:spcPts val="0"/>
              </a:spcBef>
              <a:buClr>
                <a:srgbClr val="FF3300"/>
              </a:buClr>
              <a:buFont typeface="Wingdings" panose="05000000000000000000" pitchFamily="2" charset="2"/>
              <a:buNone/>
              <a:defRPr/>
            </a:pPr>
            <a:r>
              <a:rPr lang="zh-CN" altLang="en-US" sz="2000" dirty="0">
                <a:latin typeface="+mj-ea"/>
                <a:ea typeface="+mj-ea"/>
                <a:sym typeface="黑体" panose="02010609060101010101" pitchFamily="49" charset="-122"/>
              </a:rPr>
              <a:t>                </a:t>
            </a:r>
            <a:r>
              <a:rPr lang="en-US" altLang="zh-CN" sz="2000" dirty="0">
                <a:latin typeface="+mj-ea"/>
                <a:ea typeface="+mj-ea"/>
                <a:sym typeface="黑体" panose="02010609060101010101" pitchFamily="49" charset="-122"/>
              </a:rPr>
              <a:t>——</a:t>
            </a:r>
            <a:r>
              <a:rPr lang="zh-CN" altLang="en-US" sz="2000" dirty="0">
                <a:latin typeface="+mj-ea"/>
                <a:ea typeface="+mj-ea"/>
                <a:sym typeface="黑体" panose="02010609060101010101" pitchFamily="49" charset="-122"/>
              </a:rPr>
              <a:t>否认这一点，会陷入唯心主义和不可知论。</a:t>
            </a:r>
          </a:p>
          <a:p>
            <a:pPr>
              <a:lnSpc>
                <a:spcPct val="120000"/>
              </a:lnSpc>
              <a:spcBef>
                <a:spcPts val="0"/>
              </a:spcBef>
              <a:buClr>
                <a:srgbClr val="FF3300"/>
              </a:buClr>
              <a:buFont typeface="Wingdings" panose="05000000000000000000" pitchFamily="2" charset="2"/>
              <a:buNone/>
              <a:defRPr/>
            </a:pPr>
            <a:r>
              <a:rPr lang="zh-CN" altLang="en-US" sz="2000" b="1" dirty="0">
                <a:solidFill>
                  <a:srgbClr val="014D23"/>
                </a:solidFill>
                <a:latin typeface="+mj-ea"/>
                <a:ea typeface="+mj-ea"/>
                <a:sym typeface="黑体" panose="02010609060101010101" pitchFamily="49" charset="-122"/>
              </a:rPr>
              <a:t>不确定性：</a:t>
            </a:r>
            <a:r>
              <a:rPr lang="zh-CN" altLang="en-US" sz="2000" dirty="0">
                <a:latin typeface="+mj-ea"/>
                <a:ea typeface="+mj-ea"/>
                <a:sym typeface="黑体" panose="02010609060101010101" pitchFamily="49" charset="-122"/>
              </a:rPr>
              <a:t>相对性，是指实践作为检验真理标准的</a:t>
            </a:r>
            <a:r>
              <a:rPr lang="zh-CN" altLang="en-US" sz="2000" dirty="0">
                <a:solidFill>
                  <a:srgbClr val="FF0000"/>
                </a:solidFill>
                <a:latin typeface="+mj-ea"/>
                <a:ea typeface="+mj-ea"/>
                <a:sym typeface="黑体" panose="02010609060101010101" pitchFamily="49" charset="-122"/>
              </a:rPr>
              <a:t>条件性</a:t>
            </a:r>
            <a:r>
              <a:rPr lang="zh-CN" altLang="en-US" sz="2000" dirty="0">
                <a:latin typeface="+mj-ea"/>
                <a:ea typeface="+mj-ea"/>
                <a:sym typeface="黑体" panose="02010609060101010101" pitchFamily="49" charset="-122"/>
              </a:rPr>
              <a:t>。</a:t>
            </a:r>
          </a:p>
          <a:p>
            <a:pPr>
              <a:lnSpc>
                <a:spcPct val="120000"/>
              </a:lnSpc>
              <a:spcBef>
                <a:spcPts val="0"/>
              </a:spcBef>
              <a:buClr>
                <a:srgbClr val="FF3300"/>
              </a:buClr>
              <a:buFont typeface="Wingdings" panose="05000000000000000000" pitchFamily="2" charset="2"/>
              <a:buNone/>
              <a:defRPr/>
            </a:pPr>
            <a:r>
              <a:rPr lang="zh-CN" altLang="en-US" sz="2000" dirty="0">
                <a:latin typeface="+mj-ea"/>
                <a:ea typeface="+mj-ea"/>
                <a:sym typeface="黑体" panose="02010609060101010101" pitchFamily="49" charset="-122"/>
              </a:rPr>
              <a:t>                </a:t>
            </a:r>
            <a:r>
              <a:rPr lang="en-US" altLang="zh-CN" sz="2000" dirty="0">
                <a:latin typeface="+mj-ea"/>
                <a:ea typeface="+mj-ea"/>
                <a:sym typeface="黑体" panose="02010609060101010101" pitchFamily="49" charset="-122"/>
              </a:rPr>
              <a:t>——</a:t>
            </a:r>
            <a:r>
              <a:rPr lang="zh-CN" altLang="en-US" sz="2000" dirty="0">
                <a:latin typeface="+mj-ea"/>
                <a:ea typeface="+mj-ea"/>
                <a:sym typeface="黑体" panose="02010609060101010101" pitchFamily="49" charset="-122"/>
              </a:rPr>
              <a:t>否认这一点，就会思想僵化，阻碍真理的发展。</a:t>
            </a:r>
          </a:p>
          <a:p>
            <a:pPr>
              <a:lnSpc>
                <a:spcPct val="120000"/>
              </a:lnSpc>
              <a:spcBef>
                <a:spcPts val="0"/>
              </a:spcBef>
              <a:buClr>
                <a:srgbClr val="FF3300"/>
              </a:buClr>
              <a:buFont typeface="Wingdings" panose="05000000000000000000" pitchFamily="2" charset="2"/>
              <a:buNone/>
              <a:defRPr/>
            </a:pPr>
            <a:r>
              <a:rPr lang="zh-CN" altLang="en-US" sz="2000" dirty="0">
                <a:latin typeface="+mj-ea"/>
                <a:ea typeface="+mj-ea"/>
                <a:sym typeface="黑体" panose="02010609060101010101" pitchFamily="49" charset="-122"/>
              </a:rPr>
              <a:t>确定性和不确定性的统一：</a:t>
            </a:r>
            <a:r>
              <a:rPr lang="zh-CN" altLang="zh-CN" sz="1600" dirty="0"/>
              <a:t>既要看到实践标准的确定性，防止和反对否认真理标准问题的唯心主义、怀疑主义和相对主义，又要看到实践标准的不确定性，防止和反对教条主义和独断论错误。</a:t>
            </a:r>
            <a:endParaRPr lang="zh-CN" altLang="en-US" sz="2000" dirty="0">
              <a:latin typeface="+mj-ea"/>
              <a:ea typeface="+mj-ea"/>
              <a:sym typeface="黑体" panose="02010609060101010101" pitchFamily="49" charset="-122"/>
            </a:endParaRPr>
          </a:p>
        </p:txBody>
      </p:sp>
      <p:grpSp>
        <p:nvGrpSpPr>
          <p:cNvPr id="45060" name="组合 1">
            <a:extLst>
              <a:ext uri="{FF2B5EF4-FFF2-40B4-BE49-F238E27FC236}">
                <a16:creationId xmlns:a16="http://schemas.microsoft.com/office/drawing/2014/main" id="{76C23048-40F4-4B0C-A3E6-9F6DA00DE1DC}"/>
              </a:ext>
            </a:extLst>
          </p:cNvPr>
          <p:cNvGrpSpPr>
            <a:grpSpLocks/>
          </p:cNvGrpSpPr>
          <p:nvPr/>
        </p:nvGrpSpPr>
        <p:grpSpPr bwMode="auto">
          <a:xfrm>
            <a:off x="1773238" y="4545013"/>
            <a:ext cx="5597525" cy="1735137"/>
            <a:chOff x="1866900" y="4610894"/>
            <a:chExt cx="5595939" cy="1735534"/>
          </a:xfrm>
        </p:grpSpPr>
        <p:pic>
          <p:nvPicPr>
            <p:cNvPr id="2" name="Picture 7">
              <a:extLst>
                <a:ext uri="{FF2B5EF4-FFF2-40B4-BE49-F238E27FC236}">
                  <a16:creationId xmlns:a16="http://schemas.microsoft.com/office/drawing/2014/main" id="{47060D6C-A0E6-4107-8B82-A765CE46D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353" b="3979"/>
            <a:stretch>
              <a:fillRect/>
            </a:stretch>
          </p:blipFill>
          <p:spPr bwMode="auto">
            <a:xfrm>
              <a:off x="4909425" y="4610894"/>
              <a:ext cx="2553414" cy="173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33B9FF3D-5768-4B9F-B66B-979FC8BC5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4610894"/>
              <a:ext cx="2314575" cy="173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7">
            <a:extLst>
              <a:ext uri="{FF2B5EF4-FFF2-40B4-BE49-F238E27FC236}">
                <a16:creationId xmlns:a16="http://schemas.microsoft.com/office/drawing/2014/main" id="{BF21BA20-52BC-40AD-A814-997913196841}"/>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二、真理的检验标准 </a:t>
            </a:r>
          </a:p>
        </p:txBody>
      </p:sp>
      <p:sp>
        <p:nvSpPr>
          <p:cNvPr id="3" name="思想气泡: 云 2">
            <a:extLst>
              <a:ext uri="{FF2B5EF4-FFF2-40B4-BE49-F238E27FC236}">
                <a16:creationId xmlns:a16="http://schemas.microsoft.com/office/drawing/2014/main" id="{188957A2-A090-4EEA-B6BF-6893FD4CEF53}"/>
              </a:ext>
            </a:extLst>
          </p:cNvPr>
          <p:cNvSpPr/>
          <p:nvPr/>
        </p:nvSpPr>
        <p:spPr>
          <a:xfrm>
            <a:off x="6156251" y="1250950"/>
            <a:ext cx="2987749" cy="1183906"/>
          </a:xfrm>
          <a:prstGeom prst="cloudCallout">
            <a:avLst>
              <a:gd name="adj1" fmla="val -82399"/>
              <a:gd name="adj2" fmla="val -20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t>实践对真理的检验不可能一次完成，实践检验真理是一个永无止境的发展过程。</a:t>
            </a:r>
            <a:endParaRPr lang="zh-CN" altLang="en-US" sz="1400" dirty="0"/>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424DBCBE-A93B-4F73-9EE8-BD810FE059A2}"/>
              </a:ext>
            </a:extLst>
          </p:cNvPr>
          <p:cNvSpPr/>
          <p:nvPr/>
        </p:nvSpPr>
        <p:spPr bwMode="auto">
          <a:xfrm>
            <a:off x="4874179" y="3118643"/>
            <a:ext cx="21415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a:t>
            </a:r>
          </a:p>
        </p:txBody>
      </p:sp>
      <p:sp>
        <p:nvSpPr>
          <p:cNvPr id="11" name="文本框 10">
            <a:extLst>
              <a:ext uri="{FF2B5EF4-FFF2-40B4-BE49-F238E27FC236}">
                <a16:creationId xmlns:a16="http://schemas.microsoft.com/office/drawing/2014/main" id="{A9FC35D6-49E5-405C-87E6-6B80DB029DD6}"/>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
        <p:nvSpPr>
          <p:cNvPr id="5" name="任意多边形 4">
            <a:extLst>
              <a:ext uri="{FF2B5EF4-FFF2-40B4-BE49-F238E27FC236}">
                <a16:creationId xmlns:a16="http://schemas.microsoft.com/office/drawing/2014/main" id="{83368E38-EE55-4A90-9D21-80B7C9DC30B5}"/>
              </a:ext>
            </a:extLst>
          </p:cNvPr>
          <p:cNvSpPr/>
          <p:nvPr/>
        </p:nvSpPr>
        <p:spPr>
          <a:xfrm>
            <a:off x="3236913" y="3562350"/>
            <a:ext cx="1376362" cy="739775"/>
          </a:xfrm>
          <a:custGeom>
            <a:avLst/>
            <a:gdLst>
              <a:gd name="connsiteX0" fmla="*/ 0 w 1376470"/>
              <a:gd name="connsiteY0" fmla="*/ 0 h 740038"/>
              <a:gd name="connsiteX1" fmla="*/ 1376470 w 1376470"/>
              <a:gd name="connsiteY1" fmla="*/ 0 h 740038"/>
              <a:gd name="connsiteX2" fmla="*/ 1376470 w 1376470"/>
              <a:gd name="connsiteY2" fmla="*/ 740038 h 740038"/>
              <a:gd name="connsiteX3" fmla="*/ 0 w 1376470"/>
              <a:gd name="connsiteY3" fmla="*/ 740038 h 740038"/>
              <a:gd name="connsiteX4" fmla="*/ 0 w 1376470"/>
              <a:gd name="connsiteY4" fmla="*/ 0 h 74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470" h="740038">
                <a:moveTo>
                  <a:pt x="0" y="0"/>
                </a:moveTo>
                <a:lnTo>
                  <a:pt x="1376470" y="0"/>
                </a:lnTo>
                <a:lnTo>
                  <a:pt x="1376470" y="740038"/>
                </a:lnTo>
                <a:lnTo>
                  <a:pt x="0" y="7400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920" tIns="121920" rIns="121920" bIns="121920" spcCol="1270" anchor="ctr"/>
          <a:lstStyle/>
          <a:p>
            <a:pPr defTabSz="1422400">
              <a:lnSpc>
                <a:spcPct val="90000"/>
              </a:lnSpc>
              <a:spcAft>
                <a:spcPct val="35000"/>
              </a:spcAft>
              <a:defRPr/>
            </a:pPr>
            <a:endParaRPr lang="zh-CN" altLang="en-US" sz="3200"/>
          </a:p>
        </p:txBody>
      </p:sp>
      <p:sp>
        <p:nvSpPr>
          <p:cNvPr id="8" name="圆角矩形 15">
            <a:extLst>
              <a:ext uri="{FF2B5EF4-FFF2-40B4-BE49-F238E27FC236}">
                <a16:creationId xmlns:a16="http://schemas.microsoft.com/office/drawing/2014/main" id="{4768AB92-2109-403F-A28B-C6174C33530A}"/>
              </a:ext>
            </a:extLst>
          </p:cNvPr>
          <p:cNvSpPr/>
          <p:nvPr/>
        </p:nvSpPr>
        <p:spPr bwMode="auto">
          <a:xfrm>
            <a:off x="1390244" y="3138099"/>
            <a:ext cx="21415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a:t>
            </a:r>
          </a:p>
        </p:txBody>
      </p:sp>
      <p:sp>
        <p:nvSpPr>
          <p:cNvPr id="3" name="文本框 2">
            <a:extLst>
              <a:ext uri="{FF2B5EF4-FFF2-40B4-BE49-F238E27FC236}">
                <a16:creationId xmlns:a16="http://schemas.microsoft.com/office/drawing/2014/main" id="{2D0BAB0D-E23F-4794-8FA4-AEFE1113991E}"/>
              </a:ext>
            </a:extLst>
          </p:cNvPr>
          <p:cNvSpPr txBox="1"/>
          <p:nvPr/>
        </p:nvSpPr>
        <p:spPr bwMode="auto">
          <a:xfrm>
            <a:off x="1390244" y="3932237"/>
            <a:ext cx="1937321" cy="497316"/>
          </a:xfrm>
          <a:prstGeom prst="rect">
            <a:avLst/>
          </a:prstGeom>
          <a:noFill/>
          <a:ln>
            <a:noFill/>
          </a:ln>
        </p:spPr>
        <p:txBody>
          <a:bodyPr wrap="square" rtlCol="0">
            <a:spAutoFit/>
          </a:bodyPr>
          <a:lstStyle/>
          <a:p>
            <a:pPr algn="just">
              <a:lnSpc>
                <a:spcPct val="120000"/>
              </a:lnSpc>
              <a:spcBef>
                <a:spcPts val="1400"/>
              </a:spcBef>
            </a:pPr>
            <a:r>
              <a:rPr lang="zh-CN" altLang="en-US" sz="2400" dirty="0"/>
              <a:t>是</a:t>
            </a:r>
            <a:r>
              <a:rPr lang="en-US" altLang="zh-CN" sz="2400" dirty="0"/>
              <a:t>/</a:t>
            </a:r>
            <a:r>
              <a:rPr lang="zh-CN" altLang="en-US" sz="2400" dirty="0"/>
              <a:t>否</a:t>
            </a:r>
            <a:r>
              <a:rPr lang="en-US" altLang="zh-CN" sz="2400" dirty="0"/>
              <a:t> </a:t>
            </a:r>
            <a:r>
              <a:rPr lang="zh-CN" altLang="en-US" sz="2400" dirty="0"/>
              <a:t>的问题</a:t>
            </a:r>
          </a:p>
        </p:txBody>
      </p:sp>
      <p:sp>
        <p:nvSpPr>
          <p:cNvPr id="10" name="文本框 9">
            <a:extLst>
              <a:ext uri="{FF2B5EF4-FFF2-40B4-BE49-F238E27FC236}">
                <a16:creationId xmlns:a16="http://schemas.microsoft.com/office/drawing/2014/main" id="{8765017A-34E8-4579-8A30-5E962F7AE277}"/>
              </a:ext>
            </a:extLst>
          </p:cNvPr>
          <p:cNvSpPr txBox="1"/>
          <p:nvPr/>
        </p:nvSpPr>
        <p:spPr bwMode="auto">
          <a:xfrm>
            <a:off x="4738605" y="3932237"/>
            <a:ext cx="3034249" cy="497316"/>
          </a:xfrm>
          <a:prstGeom prst="rect">
            <a:avLst/>
          </a:prstGeom>
          <a:noFill/>
          <a:ln>
            <a:noFill/>
          </a:ln>
        </p:spPr>
        <p:txBody>
          <a:bodyPr wrap="square" rtlCol="0">
            <a:spAutoFit/>
          </a:bodyPr>
          <a:lstStyle/>
          <a:p>
            <a:pPr algn="just">
              <a:lnSpc>
                <a:spcPct val="120000"/>
              </a:lnSpc>
              <a:spcBef>
                <a:spcPts val="1400"/>
              </a:spcBef>
            </a:pPr>
            <a:r>
              <a:rPr lang="zh-CN" altLang="en-US" sz="2400" dirty="0"/>
              <a:t>应该</a:t>
            </a:r>
            <a:r>
              <a:rPr lang="en-US" altLang="zh-CN" sz="2400" dirty="0"/>
              <a:t>/</a:t>
            </a:r>
            <a:r>
              <a:rPr lang="zh-CN" altLang="en-US" sz="2400" dirty="0"/>
              <a:t>不应该</a:t>
            </a:r>
            <a:r>
              <a:rPr lang="en-US" altLang="zh-CN" sz="2400" dirty="0"/>
              <a:t> </a:t>
            </a:r>
            <a:r>
              <a:rPr lang="zh-CN" altLang="en-US" sz="2400" dirty="0"/>
              <a:t>的问题</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424DBCBE-A93B-4F73-9EE8-BD810FE059A2}"/>
              </a:ext>
            </a:extLst>
          </p:cNvPr>
          <p:cNvSpPr/>
          <p:nvPr/>
        </p:nvSpPr>
        <p:spPr bwMode="auto">
          <a:xfrm>
            <a:off x="525463" y="1327150"/>
            <a:ext cx="21415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a:t>
            </a:r>
          </a:p>
        </p:txBody>
      </p:sp>
      <p:sp>
        <p:nvSpPr>
          <p:cNvPr id="11" name="文本框 10">
            <a:extLst>
              <a:ext uri="{FF2B5EF4-FFF2-40B4-BE49-F238E27FC236}">
                <a16:creationId xmlns:a16="http://schemas.microsoft.com/office/drawing/2014/main" id="{A9FC35D6-49E5-405C-87E6-6B80DB029DD6}"/>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
        <p:nvSpPr>
          <p:cNvPr id="5" name="任意多边形 4">
            <a:extLst>
              <a:ext uri="{FF2B5EF4-FFF2-40B4-BE49-F238E27FC236}">
                <a16:creationId xmlns:a16="http://schemas.microsoft.com/office/drawing/2014/main" id="{83368E38-EE55-4A90-9D21-80B7C9DC30B5}"/>
              </a:ext>
            </a:extLst>
          </p:cNvPr>
          <p:cNvSpPr/>
          <p:nvPr/>
        </p:nvSpPr>
        <p:spPr>
          <a:xfrm>
            <a:off x="3236913" y="3562350"/>
            <a:ext cx="1376362" cy="739775"/>
          </a:xfrm>
          <a:custGeom>
            <a:avLst/>
            <a:gdLst>
              <a:gd name="connsiteX0" fmla="*/ 0 w 1376470"/>
              <a:gd name="connsiteY0" fmla="*/ 0 h 740038"/>
              <a:gd name="connsiteX1" fmla="*/ 1376470 w 1376470"/>
              <a:gd name="connsiteY1" fmla="*/ 0 h 740038"/>
              <a:gd name="connsiteX2" fmla="*/ 1376470 w 1376470"/>
              <a:gd name="connsiteY2" fmla="*/ 740038 h 740038"/>
              <a:gd name="connsiteX3" fmla="*/ 0 w 1376470"/>
              <a:gd name="connsiteY3" fmla="*/ 740038 h 740038"/>
              <a:gd name="connsiteX4" fmla="*/ 0 w 1376470"/>
              <a:gd name="connsiteY4" fmla="*/ 0 h 74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470" h="740038">
                <a:moveTo>
                  <a:pt x="0" y="0"/>
                </a:moveTo>
                <a:lnTo>
                  <a:pt x="1376470" y="0"/>
                </a:lnTo>
                <a:lnTo>
                  <a:pt x="1376470" y="740038"/>
                </a:lnTo>
                <a:lnTo>
                  <a:pt x="0" y="7400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1920" tIns="121920" rIns="121920" bIns="121920" spcCol="1270" anchor="ctr"/>
          <a:lstStyle/>
          <a:p>
            <a:pPr defTabSz="1422400">
              <a:lnSpc>
                <a:spcPct val="90000"/>
              </a:lnSpc>
              <a:spcAft>
                <a:spcPct val="35000"/>
              </a:spcAft>
              <a:defRPr/>
            </a:pPr>
            <a:endParaRPr lang="zh-CN" altLang="en-US" sz="3200"/>
          </a:p>
        </p:txBody>
      </p:sp>
      <p:sp>
        <p:nvSpPr>
          <p:cNvPr id="46085" name="文本框 1">
            <a:extLst>
              <a:ext uri="{FF2B5EF4-FFF2-40B4-BE49-F238E27FC236}">
                <a16:creationId xmlns:a16="http://schemas.microsoft.com/office/drawing/2014/main" id="{5F5F2526-4E71-4AEA-A50B-36372C4EF05E}"/>
              </a:ext>
            </a:extLst>
          </p:cNvPr>
          <p:cNvSpPr txBox="1">
            <a:spLocks noChangeArrowheads="1"/>
          </p:cNvSpPr>
          <p:nvPr/>
        </p:nvSpPr>
        <p:spPr bwMode="auto">
          <a:xfrm>
            <a:off x="1143000" y="2176463"/>
            <a:ext cx="6858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价值是指</a:t>
            </a:r>
            <a:r>
              <a:rPr lang="zh-CN" altLang="en-US" sz="2400" dirty="0">
                <a:highlight>
                  <a:srgbClr val="FFFF00"/>
                </a:highlight>
              </a:rPr>
              <a:t>在实践基础上</a:t>
            </a:r>
            <a:r>
              <a:rPr lang="zh-CN" altLang="en-US" sz="2400" dirty="0"/>
              <a:t>形成的</a:t>
            </a:r>
            <a:r>
              <a:rPr lang="zh-CN" altLang="en-US" sz="2400" dirty="0">
                <a:highlight>
                  <a:srgbClr val="FFFF00"/>
                </a:highlight>
              </a:rPr>
              <a:t>主体和客体之间的意义关系</a:t>
            </a:r>
            <a:r>
              <a:rPr lang="zh-CN" altLang="en-US" sz="2400" dirty="0"/>
              <a:t>，是客体对个人、群体乃至整个社会的生活和活动所具有的积极意义。</a:t>
            </a:r>
          </a:p>
        </p:txBody>
      </p:sp>
      <p:pic>
        <p:nvPicPr>
          <p:cNvPr id="4" name="图片 3">
            <a:extLst>
              <a:ext uri="{FF2B5EF4-FFF2-40B4-BE49-F238E27FC236}">
                <a16:creationId xmlns:a16="http://schemas.microsoft.com/office/drawing/2014/main" id="{8C9810CD-0E9B-4039-8999-998D1C2576F5}"/>
              </a:ext>
            </a:extLst>
          </p:cNvPr>
          <p:cNvPicPr>
            <a:picLocks noChangeAspect="1"/>
          </p:cNvPicPr>
          <p:nvPr/>
        </p:nvPicPr>
        <p:blipFill rotWithShape="1">
          <a:blip r:embed="rId2" cstate="print"/>
          <a:srcRect t="3460"/>
          <a:stretch>
            <a:fillRect/>
          </a:stretch>
        </p:blipFill>
        <p:spPr>
          <a:xfrm>
            <a:off x="5660231" y="3789363"/>
            <a:ext cx="3483769" cy="2734429"/>
          </a:xfrm>
          <a:prstGeom prst="ellipse">
            <a:avLst/>
          </a:prstGeom>
          <a:ln>
            <a:noFill/>
          </a:ln>
          <a:effectLst>
            <a:softEdge rad="112500"/>
          </a:effectLst>
        </p:spPr>
      </p:pic>
      <p:graphicFrame>
        <p:nvGraphicFramePr>
          <p:cNvPr id="3" name="图示 2">
            <a:extLst>
              <a:ext uri="{FF2B5EF4-FFF2-40B4-BE49-F238E27FC236}">
                <a16:creationId xmlns:a16="http://schemas.microsoft.com/office/drawing/2014/main" id="{CCC0C15E-84FE-4879-BFA3-3F067C8FE2EE}"/>
              </a:ext>
            </a:extLst>
          </p:cNvPr>
          <p:cNvGraphicFramePr/>
          <p:nvPr>
            <p:extLst>
              <p:ext uri="{D42A27DB-BD31-4B8C-83A1-F6EECF244321}">
                <p14:modId xmlns:p14="http://schemas.microsoft.com/office/powerpoint/2010/main" val="1436659317"/>
              </p:ext>
            </p:extLst>
          </p:nvPr>
        </p:nvGraphicFramePr>
        <p:xfrm>
          <a:off x="663611" y="3429000"/>
          <a:ext cx="4642884" cy="3217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38617136-9489-4A61-BD0C-A7E33F86688E}"/>
              </a:ext>
            </a:extLst>
          </p:cNvPr>
          <p:cNvSpPr txBox="1"/>
          <p:nvPr/>
        </p:nvSpPr>
        <p:spPr bwMode="auto">
          <a:xfrm>
            <a:off x="2381693" y="6152111"/>
            <a:ext cx="2668772" cy="494751"/>
          </a:xfrm>
          <a:prstGeom prst="rect">
            <a:avLst/>
          </a:prstGeom>
          <a:noFill/>
          <a:ln>
            <a:noFill/>
          </a:ln>
        </p:spPr>
        <p:txBody>
          <a:bodyPr wrap="square" rtlCol="0">
            <a:spAutoFit/>
          </a:bodyPr>
          <a:lstStyle/>
          <a:p>
            <a:pPr algn="just">
              <a:lnSpc>
                <a:spcPct val="120000"/>
              </a:lnSpc>
              <a:spcBef>
                <a:spcPts val="1400"/>
              </a:spcBef>
            </a:pPr>
            <a:r>
              <a:rPr lang="en-US" altLang="zh-CN" sz="2400" dirty="0"/>
              <a:t>Why not both?</a:t>
            </a:r>
            <a:endParaRPr lang="zh-CN" altLang="en-US" sz="2400" dirty="0"/>
          </a:p>
        </p:txBody>
      </p:sp>
      <p:sp>
        <p:nvSpPr>
          <p:cNvPr id="2" name="矩形 1">
            <a:extLst>
              <a:ext uri="{FF2B5EF4-FFF2-40B4-BE49-F238E27FC236}">
                <a16:creationId xmlns:a16="http://schemas.microsoft.com/office/drawing/2014/main" id="{86649B25-EDC1-4398-BA0B-52BC1EF7AD85}"/>
              </a:ext>
            </a:extLst>
          </p:cNvPr>
          <p:cNvSpPr/>
          <p:nvPr/>
        </p:nvSpPr>
        <p:spPr>
          <a:xfrm>
            <a:off x="7562418" y="1251546"/>
            <a:ext cx="877163"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a:t>
            </a:r>
          </a:p>
        </p:txBody>
      </p:sp>
    </p:spTree>
    <p:extLst>
      <p:ext uri="{BB962C8B-B14F-4D97-AF65-F5344CB8AC3E}">
        <p14:creationId xmlns:p14="http://schemas.microsoft.com/office/powerpoint/2010/main" val="167566589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图片 3">
            <a:extLst>
              <a:ext uri="{FF2B5EF4-FFF2-40B4-BE49-F238E27FC236}">
                <a16:creationId xmlns:a16="http://schemas.microsoft.com/office/drawing/2014/main" id="{E1D03998-16CE-4502-A4D9-8C20EF846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5065A7B1-C7DE-4011-9D75-A9D03C7F97D9}"/>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E233C7B6-C9EC-483E-A365-823B52E59EBE}"/>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B43CD54B-6F12-406A-8AAB-45B959A16967}"/>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AE58E009-A51A-4F09-B0D3-82CEF396A38C}"/>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67C7C255-CD79-443E-A30D-250A38295854}"/>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33A28C2F-4E62-469E-A125-D4D6ED9DFC9C}"/>
              </a:ext>
            </a:extLst>
          </p:cNvPr>
          <p:cNvSpPr txBox="1"/>
          <p:nvPr/>
        </p:nvSpPr>
        <p:spPr>
          <a:xfrm>
            <a:off x="1109814" y="2965754"/>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二、实践的本质与基本结构</a:t>
            </a:r>
          </a:p>
        </p:txBody>
      </p:sp>
      <p:sp>
        <p:nvSpPr>
          <p:cNvPr id="114" name="文本框 113">
            <a:hlinkClick r:id="rId4" action="ppaction://hlinksldjump"/>
            <a:extLst>
              <a:ext uri="{FF2B5EF4-FFF2-40B4-BE49-F238E27FC236}">
                <a16:creationId xmlns:a16="http://schemas.microsoft.com/office/drawing/2014/main" id="{2A2FD1C5-90EB-44BD-ACD4-1890F00DB37D}"/>
              </a:ext>
            </a:extLst>
          </p:cNvPr>
          <p:cNvSpPr txBox="1"/>
          <p:nvPr/>
        </p:nvSpPr>
        <p:spPr>
          <a:xfrm>
            <a:off x="1109815" y="3855356"/>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三、认识的本质与过程</a:t>
            </a:r>
          </a:p>
        </p:txBody>
      </p:sp>
      <p:sp>
        <p:nvSpPr>
          <p:cNvPr id="115" name="文本框 114">
            <a:hlinkClick r:id="rId5" action="ppaction://hlinksldjump"/>
            <a:extLst>
              <a:ext uri="{FF2B5EF4-FFF2-40B4-BE49-F238E27FC236}">
                <a16:creationId xmlns:a16="http://schemas.microsoft.com/office/drawing/2014/main" id="{AACE2AEB-DAA0-4CC9-B9FE-22897540990D}"/>
              </a:ext>
            </a:extLst>
          </p:cNvPr>
          <p:cNvSpPr txBox="1"/>
          <p:nvPr/>
        </p:nvSpPr>
        <p:spPr>
          <a:xfrm>
            <a:off x="1119597" y="4780049"/>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四、实践与认识的辩证运动及其规律</a:t>
            </a:r>
          </a:p>
        </p:txBody>
      </p:sp>
      <p:grpSp>
        <p:nvGrpSpPr>
          <p:cNvPr id="3" name="组合 1">
            <a:extLst>
              <a:ext uri="{FF2B5EF4-FFF2-40B4-BE49-F238E27FC236}">
                <a16:creationId xmlns:a16="http://schemas.microsoft.com/office/drawing/2014/main" id="{AF6682AD-65FF-4E83-9DC6-658CFB2AD5D5}"/>
              </a:ext>
            </a:extLst>
          </p:cNvPr>
          <p:cNvGrpSpPr>
            <a:grpSpLocks/>
          </p:cNvGrpSpPr>
          <p:nvPr/>
        </p:nvGrpSpPr>
        <p:grpSpPr bwMode="auto">
          <a:xfrm>
            <a:off x="0" y="0"/>
            <a:ext cx="9144000" cy="2084388"/>
            <a:chOff x="0" y="0"/>
            <a:chExt cx="9144000" cy="2084388"/>
          </a:xfrm>
        </p:grpSpPr>
        <p:pic>
          <p:nvPicPr>
            <p:cNvPr id="6153" name="图片 60">
              <a:extLst>
                <a:ext uri="{FF2B5EF4-FFF2-40B4-BE49-F238E27FC236}">
                  <a16:creationId xmlns:a16="http://schemas.microsoft.com/office/drawing/2014/main" id="{7303C4D4-C79B-4B8E-87A5-300658E17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B676B853-3E82-480E-9B34-E1C4DAE804B1}"/>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01</a:t>
              </a:r>
              <a:endParaRPr lang="zh-CN" altLang="en-US" sz="4800" b="1" i="1" kern="0" dirty="0">
                <a:solidFill>
                  <a:srgbClr val="014D23"/>
                </a:solidFill>
                <a:latin typeface="+mn-lt"/>
                <a:ea typeface="+mn-ea"/>
                <a:cs typeface="经典综艺体简" pitchFamily="49" charset="-122"/>
                <a:sym typeface="+mn-ea"/>
              </a:endParaRPr>
            </a:p>
          </p:txBody>
        </p:sp>
      </p:grpSp>
      <p:pic>
        <p:nvPicPr>
          <p:cNvPr id="6152" name="图片 115">
            <a:hlinkClick r:id="rId7" action="ppaction://hlinksldjump"/>
            <a:extLst>
              <a:ext uri="{FF2B5EF4-FFF2-40B4-BE49-F238E27FC236}">
                <a16:creationId xmlns:a16="http://schemas.microsoft.com/office/drawing/2014/main" id="{158A812D-C36D-4E65-B956-3E21E8344E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hlinkClick r:id="rId3" action="ppaction://hlinksldjump"/>
            <a:extLst>
              <a:ext uri="{FF2B5EF4-FFF2-40B4-BE49-F238E27FC236}">
                <a16:creationId xmlns:a16="http://schemas.microsoft.com/office/drawing/2014/main" id="{6CE85CC8-465D-449F-B8F3-0727E80ED10F}"/>
              </a:ext>
            </a:extLst>
          </p:cNvPr>
          <p:cNvSpPr txBox="1"/>
          <p:nvPr/>
        </p:nvSpPr>
        <p:spPr>
          <a:xfrm>
            <a:off x="1138406" y="2220714"/>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一、科学的实践观及其意义</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5">
            <a:extLst>
              <a:ext uri="{FF2B5EF4-FFF2-40B4-BE49-F238E27FC236}">
                <a16:creationId xmlns:a16="http://schemas.microsoft.com/office/drawing/2014/main" id="{61EBB79B-21BC-4736-A748-5310666DA271}"/>
              </a:ext>
            </a:extLst>
          </p:cNvPr>
          <p:cNvSpPr/>
          <p:nvPr/>
        </p:nvSpPr>
        <p:spPr bwMode="auto">
          <a:xfrm>
            <a:off x="525463" y="1327150"/>
            <a:ext cx="29321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价值的基本特征</a:t>
            </a:r>
          </a:p>
        </p:txBody>
      </p:sp>
      <p:pic>
        <p:nvPicPr>
          <p:cNvPr id="47109" name="Picture 3">
            <a:extLst>
              <a:ext uri="{FF2B5EF4-FFF2-40B4-BE49-F238E27FC236}">
                <a16:creationId xmlns:a16="http://schemas.microsoft.com/office/drawing/2014/main" id="{2753DAEA-9D3E-4712-A3EF-2A4790B0824A}"/>
              </a:ext>
            </a:extLst>
          </p:cNvPr>
          <p:cNvPicPr>
            <a:picLocks noChangeAspect="1" noChangeArrowheads="1"/>
          </p:cNvPicPr>
          <p:nvPr/>
        </p:nvPicPr>
        <p:blipFill>
          <a:blip r:embed="rId2" cstate="print"/>
          <a:srcRect/>
          <a:stretch>
            <a:fillRect/>
          </a:stretch>
        </p:blipFill>
        <p:spPr bwMode="auto">
          <a:xfrm>
            <a:off x="5001021" y="1393796"/>
            <a:ext cx="3335338" cy="2232025"/>
          </a:xfrm>
          <a:prstGeom prst="roundRect">
            <a:avLst/>
          </a:prstGeom>
          <a:noFill/>
          <a:ln>
            <a:noFill/>
          </a:ln>
        </p:spPr>
      </p:pic>
      <p:pic>
        <p:nvPicPr>
          <p:cNvPr id="47108" name="Picture 8">
            <a:extLst>
              <a:ext uri="{FF2B5EF4-FFF2-40B4-BE49-F238E27FC236}">
                <a16:creationId xmlns:a16="http://schemas.microsoft.com/office/drawing/2014/main" id="{D217E89A-C25C-45F4-A9D2-288CA75FF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8050" y="3917950"/>
            <a:ext cx="1589088"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2">
            <a:extLst>
              <a:ext uri="{FF2B5EF4-FFF2-40B4-BE49-F238E27FC236}">
                <a16:creationId xmlns:a16="http://schemas.microsoft.com/office/drawing/2014/main" id="{A914863B-64E8-4F63-9806-1856DC887F71}"/>
              </a:ext>
            </a:extLst>
          </p:cNvPr>
          <p:cNvGrpSpPr>
            <a:grpSpLocks/>
          </p:cNvGrpSpPr>
          <p:nvPr/>
        </p:nvGrpSpPr>
        <p:grpSpPr bwMode="auto">
          <a:xfrm>
            <a:off x="1100932" y="2508250"/>
            <a:ext cx="3049587" cy="3486150"/>
            <a:chOff x="1173956" y="2423023"/>
            <a:chExt cx="3048794" cy="3486461"/>
          </a:xfrm>
        </p:grpSpPr>
        <p:sp>
          <p:nvSpPr>
            <p:cNvPr id="4" name="任意多边形 3">
              <a:extLst>
                <a:ext uri="{FF2B5EF4-FFF2-40B4-BE49-F238E27FC236}">
                  <a16:creationId xmlns:a16="http://schemas.microsoft.com/office/drawing/2014/main" id="{362204F6-28A2-4AB4-81B1-A82717E52E35}"/>
                </a:ext>
              </a:extLst>
            </p:cNvPr>
            <p:cNvSpPr/>
            <p:nvPr/>
          </p:nvSpPr>
          <p:spPr>
            <a:xfrm>
              <a:off x="1173956" y="2423023"/>
              <a:ext cx="1377592" cy="1584466"/>
            </a:xfrm>
            <a:custGeom>
              <a:avLst/>
              <a:gdLst>
                <a:gd name="connsiteX0" fmla="*/ 0 w 1233396"/>
                <a:gd name="connsiteY0" fmla="*/ 536528 h 1073055"/>
                <a:gd name="connsiteX1" fmla="*/ 268264 w 1233396"/>
                <a:gd name="connsiteY1" fmla="*/ 0 h 1073055"/>
                <a:gd name="connsiteX2" fmla="*/ 965132 w 1233396"/>
                <a:gd name="connsiteY2" fmla="*/ 0 h 1073055"/>
                <a:gd name="connsiteX3" fmla="*/ 1233396 w 1233396"/>
                <a:gd name="connsiteY3" fmla="*/ 536528 h 1073055"/>
                <a:gd name="connsiteX4" fmla="*/ 965132 w 1233396"/>
                <a:gd name="connsiteY4" fmla="*/ 1073055 h 1073055"/>
                <a:gd name="connsiteX5" fmla="*/ 268264 w 1233396"/>
                <a:gd name="connsiteY5" fmla="*/ 1073055 h 1073055"/>
                <a:gd name="connsiteX6" fmla="*/ 0 w 1233396"/>
                <a:gd name="connsiteY6" fmla="*/ 536528 h 10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3396" h="1073055">
                  <a:moveTo>
                    <a:pt x="616697" y="0"/>
                  </a:moveTo>
                  <a:lnTo>
                    <a:pt x="1233395" y="233390"/>
                  </a:lnTo>
                  <a:lnTo>
                    <a:pt x="1233395" y="839665"/>
                  </a:lnTo>
                  <a:lnTo>
                    <a:pt x="616697" y="1073055"/>
                  </a:lnTo>
                  <a:lnTo>
                    <a:pt x="1" y="839665"/>
                  </a:lnTo>
                  <a:lnTo>
                    <a:pt x="1" y="233390"/>
                  </a:lnTo>
                  <a:lnTo>
                    <a:pt x="616697" y="0"/>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7218" tIns="260785" rIns="167219" bIns="260784" spcCol="1270" anchor="ctr"/>
            <a:lstStyle/>
            <a:p>
              <a:pPr algn="ctr" defTabSz="800100">
                <a:lnSpc>
                  <a:spcPct val="90000"/>
                </a:lnSpc>
                <a:spcAft>
                  <a:spcPct val="35000"/>
                </a:spcAft>
                <a:defRPr/>
              </a:pPr>
              <a:r>
                <a:rPr lang="zh-CN" altLang="en-US" sz="2400" dirty="0">
                  <a:sym typeface="+mn-ea"/>
                </a:rPr>
                <a:t>主体性</a:t>
              </a:r>
            </a:p>
          </p:txBody>
        </p:sp>
        <p:sp>
          <p:nvSpPr>
            <p:cNvPr id="7" name="任意多边形 6">
              <a:extLst>
                <a:ext uri="{FF2B5EF4-FFF2-40B4-BE49-F238E27FC236}">
                  <a16:creationId xmlns:a16="http://schemas.microsoft.com/office/drawing/2014/main" id="{91BA3B13-470B-4718-BEE3-E2A5FA1E581D}"/>
                </a:ext>
              </a:extLst>
            </p:cNvPr>
            <p:cNvSpPr/>
            <p:nvPr/>
          </p:nvSpPr>
          <p:spPr>
            <a:xfrm>
              <a:off x="2846746" y="2423023"/>
              <a:ext cx="1376004" cy="1584466"/>
            </a:xfrm>
            <a:custGeom>
              <a:avLst/>
              <a:gdLst>
                <a:gd name="connsiteX0" fmla="*/ 0 w 1233396"/>
                <a:gd name="connsiteY0" fmla="*/ 536528 h 1073055"/>
                <a:gd name="connsiteX1" fmla="*/ 268264 w 1233396"/>
                <a:gd name="connsiteY1" fmla="*/ 0 h 1073055"/>
                <a:gd name="connsiteX2" fmla="*/ 965132 w 1233396"/>
                <a:gd name="connsiteY2" fmla="*/ 0 h 1073055"/>
                <a:gd name="connsiteX3" fmla="*/ 1233396 w 1233396"/>
                <a:gd name="connsiteY3" fmla="*/ 536528 h 1073055"/>
                <a:gd name="connsiteX4" fmla="*/ 965132 w 1233396"/>
                <a:gd name="connsiteY4" fmla="*/ 1073055 h 1073055"/>
                <a:gd name="connsiteX5" fmla="*/ 268264 w 1233396"/>
                <a:gd name="connsiteY5" fmla="*/ 1073055 h 1073055"/>
                <a:gd name="connsiteX6" fmla="*/ 0 w 1233396"/>
                <a:gd name="connsiteY6" fmla="*/ 536528 h 10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3396" h="1073055">
                  <a:moveTo>
                    <a:pt x="616697" y="0"/>
                  </a:moveTo>
                  <a:lnTo>
                    <a:pt x="1233395" y="233390"/>
                  </a:lnTo>
                  <a:lnTo>
                    <a:pt x="1233395" y="839665"/>
                  </a:lnTo>
                  <a:lnTo>
                    <a:pt x="616697" y="1073055"/>
                  </a:lnTo>
                  <a:lnTo>
                    <a:pt x="1" y="839665"/>
                  </a:lnTo>
                  <a:lnTo>
                    <a:pt x="1" y="233390"/>
                  </a:lnTo>
                  <a:lnTo>
                    <a:pt x="616697" y="0"/>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7218" tIns="260785" rIns="167219" bIns="260784" spcCol="1270" anchor="ctr"/>
            <a:lstStyle/>
            <a:p>
              <a:pPr algn="ctr" defTabSz="800100">
                <a:lnSpc>
                  <a:spcPct val="90000"/>
                </a:lnSpc>
                <a:spcAft>
                  <a:spcPct val="35000"/>
                </a:spcAft>
                <a:defRPr/>
              </a:pPr>
              <a:r>
                <a:rPr lang="zh-CN" altLang="en-US" sz="2400" dirty="0">
                  <a:sym typeface="+mn-ea"/>
                </a:rPr>
                <a:t>客观</a:t>
              </a:r>
              <a:r>
                <a:rPr lang="zh-CN" altLang="zh-CN" sz="2400" dirty="0">
                  <a:sym typeface="+mn-ea"/>
                </a:rPr>
                <a:t>性</a:t>
              </a:r>
              <a:endParaRPr lang="zh-CN" altLang="en-US" sz="2400" dirty="0">
                <a:sym typeface="+mn-ea"/>
              </a:endParaRPr>
            </a:p>
          </p:txBody>
        </p:sp>
        <p:sp>
          <p:nvSpPr>
            <p:cNvPr id="11" name="任意多边形 10">
              <a:extLst>
                <a:ext uri="{FF2B5EF4-FFF2-40B4-BE49-F238E27FC236}">
                  <a16:creationId xmlns:a16="http://schemas.microsoft.com/office/drawing/2014/main" id="{BF8DA5D6-BEB0-4F71-94FF-20EEDBCFE6ED}"/>
                </a:ext>
              </a:extLst>
            </p:cNvPr>
            <p:cNvSpPr/>
            <p:nvPr/>
          </p:nvSpPr>
          <p:spPr>
            <a:xfrm>
              <a:off x="2845158" y="4325018"/>
              <a:ext cx="1377592" cy="1584466"/>
            </a:xfrm>
            <a:custGeom>
              <a:avLst/>
              <a:gdLst>
                <a:gd name="connsiteX0" fmla="*/ 0 w 1233396"/>
                <a:gd name="connsiteY0" fmla="*/ 536528 h 1073055"/>
                <a:gd name="connsiteX1" fmla="*/ 268264 w 1233396"/>
                <a:gd name="connsiteY1" fmla="*/ 0 h 1073055"/>
                <a:gd name="connsiteX2" fmla="*/ 965132 w 1233396"/>
                <a:gd name="connsiteY2" fmla="*/ 0 h 1073055"/>
                <a:gd name="connsiteX3" fmla="*/ 1233396 w 1233396"/>
                <a:gd name="connsiteY3" fmla="*/ 536528 h 1073055"/>
                <a:gd name="connsiteX4" fmla="*/ 965132 w 1233396"/>
                <a:gd name="connsiteY4" fmla="*/ 1073055 h 1073055"/>
                <a:gd name="connsiteX5" fmla="*/ 268264 w 1233396"/>
                <a:gd name="connsiteY5" fmla="*/ 1073055 h 1073055"/>
                <a:gd name="connsiteX6" fmla="*/ 0 w 1233396"/>
                <a:gd name="connsiteY6" fmla="*/ 536528 h 10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3396" h="1073055">
                  <a:moveTo>
                    <a:pt x="616697" y="0"/>
                  </a:moveTo>
                  <a:lnTo>
                    <a:pt x="1233395" y="233390"/>
                  </a:lnTo>
                  <a:lnTo>
                    <a:pt x="1233395" y="839665"/>
                  </a:lnTo>
                  <a:lnTo>
                    <a:pt x="616697" y="1073055"/>
                  </a:lnTo>
                  <a:lnTo>
                    <a:pt x="1" y="839665"/>
                  </a:lnTo>
                  <a:lnTo>
                    <a:pt x="1" y="233390"/>
                  </a:lnTo>
                  <a:lnTo>
                    <a:pt x="616697" y="0"/>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7218" tIns="192205" rIns="167219" bIns="192204" spcCol="1270" anchor="ctr"/>
            <a:lstStyle/>
            <a:p>
              <a:pPr algn="ctr" defTabSz="800100">
                <a:lnSpc>
                  <a:spcPct val="90000"/>
                </a:lnSpc>
                <a:spcAft>
                  <a:spcPct val="35000"/>
                </a:spcAft>
                <a:defRPr/>
              </a:pPr>
              <a:r>
                <a:rPr lang="zh-CN" altLang="zh-CN" sz="2400" dirty="0">
                  <a:sym typeface="+mn-ea"/>
                </a:rPr>
                <a:t>社会历史性</a:t>
              </a:r>
              <a:endParaRPr lang="zh-CN" altLang="en-US" sz="2400" dirty="0">
                <a:latin typeface="黑体" panose="02010609060101010101" pitchFamily="49" charset="-122"/>
                <a:ea typeface="黑体" panose="02010609060101010101" pitchFamily="49" charset="-122"/>
                <a:sym typeface="+mn-ea"/>
              </a:endParaRPr>
            </a:p>
          </p:txBody>
        </p:sp>
        <p:sp>
          <p:nvSpPr>
            <p:cNvPr id="3" name="任意多边形 1">
              <a:extLst>
                <a:ext uri="{FF2B5EF4-FFF2-40B4-BE49-F238E27FC236}">
                  <a16:creationId xmlns:a16="http://schemas.microsoft.com/office/drawing/2014/main" id="{EB8C752E-0577-4936-BDCA-20F8C02B6DFC}"/>
                </a:ext>
              </a:extLst>
            </p:cNvPr>
            <p:cNvSpPr/>
            <p:nvPr/>
          </p:nvSpPr>
          <p:spPr>
            <a:xfrm>
              <a:off x="1173956" y="4325018"/>
              <a:ext cx="1377592" cy="1584466"/>
            </a:xfrm>
            <a:custGeom>
              <a:avLst/>
              <a:gdLst>
                <a:gd name="connsiteX0" fmla="*/ 0 w 1233396"/>
                <a:gd name="connsiteY0" fmla="*/ 536528 h 1073055"/>
                <a:gd name="connsiteX1" fmla="*/ 268264 w 1233396"/>
                <a:gd name="connsiteY1" fmla="*/ 0 h 1073055"/>
                <a:gd name="connsiteX2" fmla="*/ 965132 w 1233396"/>
                <a:gd name="connsiteY2" fmla="*/ 0 h 1073055"/>
                <a:gd name="connsiteX3" fmla="*/ 1233396 w 1233396"/>
                <a:gd name="connsiteY3" fmla="*/ 536528 h 1073055"/>
                <a:gd name="connsiteX4" fmla="*/ 965132 w 1233396"/>
                <a:gd name="connsiteY4" fmla="*/ 1073055 h 1073055"/>
                <a:gd name="connsiteX5" fmla="*/ 268264 w 1233396"/>
                <a:gd name="connsiteY5" fmla="*/ 1073055 h 1073055"/>
                <a:gd name="connsiteX6" fmla="*/ 0 w 1233396"/>
                <a:gd name="connsiteY6" fmla="*/ 536528 h 10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3396" h="1073055">
                  <a:moveTo>
                    <a:pt x="616697" y="0"/>
                  </a:moveTo>
                  <a:lnTo>
                    <a:pt x="1233395" y="233390"/>
                  </a:lnTo>
                  <a:lnTo>
                    <a:pt x="1233395" y="839665"/>
                  </a:lnTo>
                  <a:lnTo>
                    <a:pt x="616697" y="1073055"/>
                  </a:lnTo>
                  <a:lnTo>
                    <a:pt x="1" y="839665"/>
                  </a:lnTo>
                  <a:lnTo>
                    <a:pt x="1" y="233390"/>
                  </a:lnTo>
                  <a:lnTo>
                    <a:pt x="616697" y="0"/>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7218" tIns="260785" rIns="167219" bIns="260784" spcCol="1270" anchor="ctr"/>
            <a:lstStyle/>
            <a:p>
              <a:pPr algn="ctr" defTabSz="800100">
                <a:lnSpc>
                  <a:spcPct val="90000"/>
                </a:lnSpc>
                <a:spcAft>
                  <a:spcPct val="35000"/>
                </a:spcAft>
                <a:defRPr/>
              </a:pPr>
              <a:r>
                <a:rPr lang="zh-CN" altLang="en-US" sz="2400" dirty="0">
                  <a:sym typeface="+mn-ea"/>
                </a:rPr>
                <a:t>多维性</a:t>
              </a:r>
            </a:p>
          </p:txBody>
        </p:sp>
      </p:grpSp>
      <p:sp>
        <p:nvSpPr>
          <p:cNvPr id="16" name="文本框 15">
            <a:extLst>
              <a:ext uri="{FF2B5EF4-FFF2-40B4-BE49-F238E27FC236}">
                <a16:creationId xmlns:a16="http://schemas.microsoft.com/office/drawing/2014/main" id="{1C8E5277-9105-43A6-A251-97931A88CA42}"/>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5">
            <a:extLst>
              <a:ext uri="{FF2B5EF4-FFF2-40B4-BE49-F238E27FC236}">
                <a16:creationId xmlns:a16="http://schemas.microsoft.com/office/drawing/2014/main" id="{61EBB79B-21BC-4736-A748-5310666DA271}"/>
              </a:ext>
            </a:extLst>
          </p:cNvPr>
          <p:cNvSpPr/>
          <p:nvPr/>
        </p:nvSpPr>
        <p:spPr bwMode="auto">
          <a:xfrm>
            <a:off x="525463" y="1327150"/>
            <a:ext cx="29321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价值的基本特征</a:t>
            </a:r>
          </a:p>
        </p:txBody>
      </p:sp>
      <p:sp>
        <p:nvSpPr>
          <p:cNvPr id="16" name="文本框 15">
            <a:extLst>
              <a:ext uri="{FF2B5EF4-FFF2-40B4-BE49-F238E27FC236}">
                <a16:creationId xmlns:a16="http://schemas.microsoft.com/office/drawing/2014/main" id="{1C8E5277-9105-43A6-A251-97931A88CA42}"/>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
        <p:nvSpPr>
          <p:cNvPr id="12" name="任意多边形 3">
            <a:extLst>
              <a:ext uri="{FF2B5EF4-FFF2-40B4-BE49-F238E27FC236}">
                <a16:creationId xmlns:a16="http://schemas.microsoft.com/office/drawing/2014/main" id="{C6877803-C655-4223-BEE6-E5B138D6E296}"/>
              </a:ext>
            </a:extLst>
          </p:cNvPr>
          <p:cNvSpPr/>
          <p:nvPr/>
        </p:nvSpPr>
        <p:spPr bwMode="auto">
          <a:xfrm>
            <a:off x="1409275" y="2392659"/>
            <a:ext cx="1377950" cy="1584325"/>
          </a:xfrm>
          <a:custGeom>
            <a:avLst/>
            <a:gdLst>
              <a:gd name="connsiteX0" fmla="*/ 0 w 1233396"/>
              <a:gd name="connsiteY0" fmla="*/ 536528 h 1073055"/>
              <a:gd name="connsiteX1" fmla="*/ 268264 w 1233396"/>
              <a:gd name="connsiteY1" fmla="*/ 0 h 1073055"/>
              <a:gd name="connsiteX2" fmla="*/ 965132 w 1233396"/>
              <a:gd name="connsiteY2" fmla="*/ 0 h 1073055"/>
              <a:gd name="connsiteX3" fmla="*/ 1233396 w 1233396"/>
              <a:gd name="connsiteY3" fmla="*/ 536528 h 1073055"/>
              <a:gd name="connsiteX4" fmla="*/ 965132 w 1233396"/>
              <a:gd name="connsiteY4" fmla="*/ 1073055 h 1073055"/>
              <a:gd name="connsiteX5" fmla="*/ 268264 w 1233396"/>
              <a:gd name="connsiteY5" fmla="*/ 1073055 h 1073055"/>
              <a:gd name="connsiteX6" fmla="*/ 0 w 1233396"/>
              <a:gd name="connsiteY6" fmla="*/ 536528 h 10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3396" h="1073055">
                <a:moveTo>
                  <a:pt x="616697" y="0"/>
                </a:moveTo>
                <a:lnTo>
                  <a:pt x="1233395" y="233390"/>
                </a:lnTo>
                <a:lnTo>
                  <a:pt x="1233395" y="839665"/>
                </a:lnTo>
                <a:lnTo>
                  <a:pt x="616697" y="1073055"/>
                </a:lnTo>
                <a:lnTo>
                  <a:pt x="1" y="839665"/>
                </a:lnTo>
                <a:lnTo>
                  <a:pt x="1" y="233390"/>
                </a:lnTo>
                <a:lnTo>
                  <a:pt x="616697" y="0"/>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7218" tIns="260785" rIns="167219" bIns="260784" spcCol="1270" anchor="ctr"/>
          <a:lstStyle/>
          <a:p>
            <a:pPr algn="ctr" defTabSz="800100">
              <a:lnSpc>
                <a:spcPct val="90000"/>
              </a:lnSpc>
              <a:spcAft>
                <a:spcPct val="35000"/>
              </a:spcAft>
              <a:defRPr/>
            </a:pPr>
            <a:r>
              <a:rPr lang="zh-CN" altLang="en-US" sz="2400" dirty="0">
                <a:sym typeface="+mn-ea"/>
              </a:rPr>
              <a:t>主体性</a:t>
            </a:r>
          </a:p>
        </p:txBody>
      </p:sp>
      <p:sp>
        <p:nvSpPr>
          <p:cNvPr id="5" name="文本框 4">
            <a:extLst>
              <a:ext uri="{FF2B5EF4-FFF2-40B4-BE49-F238E27FC236}">
                <a16:creationId xmlns:a16="http://schemas.microsoft.com/office/drawing/2014/main" id="{E89B4C16-D477-466C-BD3A-F34946158685}"/>
              </a:ext>
            </a:extLst>
          </p:cNvPr>
          <p:cNvSpPr txBox="1"/>
          <p:nvPr/>
        </p:nvSpPr>
        <p:spPr bwMode="auto">
          <a:xfrm>
            <a:off x="3296093" y="2529515"/>
            <a:ext cx="4327451" cy="1310615"/>
          </a:xfrm>
          <a:prstGeom prst="rect">
            <a:avLst/>
          </a:prstGeom>
          <a:noFill/>
          <a:ln>
            <a:noFill/>
          </a:ln>
        </p:spPr>
        <p:txBody>
          <a:bodyPr wrap="square" rtlCol="0">
            <a:spAutoFit/>
          </a:bodyPr>
          <a:lstStyle/>
          <a:p>
            <a:pPr algn="just">
              <a:lnSpc>
                <a:spcPct val="120000"/>
              </a:lnSpc>
              <a:spcBef>
                <a:spcPts val="1400"/>
              </a:spcBef>
            </a:pPr>
            <a:r>
              <a:rPr lang="zh-CN" altLang="en-US" sz="1600" dirty="0">
                <a:latin typeface="黑体" panose="02010609060101010101" pitchFamily="49" charset="-122"/>
                <a:ea typeface="黑体" panose="02010609060101010101" pitchFamily="49" charset="-122"/>
              </a:rPr>
              <a:t>价值直接与主体相联系，始终与主体为中心。</a:t>
            </a:r>
            <a:endParaRPr lang="en-US" altLang="zh-CN" sz="1600" dirty="0">
              <a:latin typeface="黑体" panose="02010609060101010101" pitchFamily="49" charset="-122"/>
              <a:ea typeface="黑体" panose="02010609060101010101" pitchFamily="49" charset="-122"/>
            </a:endParaRPr>
          </a:p>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一，价值关系的形成依赖于</a:t>
            </a:r>
            <a:r>
              <a:rPr lang="zh-CN" altLang="en-US" sz="1600" dirty="0">
                <a:solidFill>
                  <a:srgbClr val="FF0000"/>
                </a:solidFill>
                <a:latin typeface="楷体" panose="02010609060101010101" pitchFamily="49" charset="-122"/>
                <a:ea typeface="楷体" panose="02010609060101010101" pitchFamily="49" charset="-122"/>
              </a:rPr>
              <a:t>主体的存在</a:t>
            </a:r>
            <a:r>
              <a:rPr lang="zh-CN" altLang="en-US" sz="1600" dirty="0">
                <a:latin typeface="楷体" panose="02010609060101010101" pitchFamily="49" charset="-122"/>
                <a:ea typeface="楷体" panose="02010609060101010101" pitchFamily="49" charset="-122"/>
              </a:rPr>
              <a:t>；</a:t>
            </a:r>
            <a:endParaRPr lang="en-US" altLang="zh-CN" sz="1600" dirty="0">
              <a:latin typeface="楷体" panose="02010609060101010101" pitchFamily="49" charset="-122"/>
              <a:ea typeface="楷体" panose="02010609060101010101" pitchFamily="49" charset="-122"/>
            </a:endParaRPr>
          </a:p>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二，价值关系的形成依赖于</a:t>
            </a:r>
            <a:r>
              <a:rPr lang="zh-CN" altLang="en-US" sz="1600" dirty="0">
                <a:solidFill>
                  <a:srgbClr val="FF0000"/>
                </a:solidFill>
                <a:latin typeface="楷体" panose="02010609060101010101" pitchFamily="49" charset="-122"/>
                <a:ea typeface="楷体" panose="02010609060101010101" pitchFamily="49" charset="-122"/>
              </a:rPr>
              <a:t>主体的创造</a:t>
            </a:r>
            <a:r>
              <a:rPr lang="zh-CN" altLang="en-US" sz="1600" dirty="0">
                <a:latin typeface="楷体" panose="02010609060101010101" pitchFamily="49" charset="-122"/>
                <a:ea typeface="楷体" panose="02010609060101010101" pitchFamily="49" charset="-122"/>
              </a:rPr>
              <a:t>。</a:t>
            </a:r>
          </a:p>
        </p:txBody>
      </p:sp>
      <p:sp>
        <p:nvSpPr>
          <p:cNvPr id="13" name="任意多边形 6">
            <a:extLst>
              <a:ext uri="{FF2B5EF4-FFF2-40B4-BE49-F238E27FC236}">
                <a16:creationId xmlns:a16="http://schemas.microsoft.com/office/drawing/2014/main" id="{49F4F60B-6951-4FA5-BC0D-858890C26078}"/>
              </a:ext>
            </a:extLst>
          </p:cNvPr>
          <p:cNvSpPr/>
          <p:nvPr/>
        </p:nvSpPr>
        <p:spPr bwMode="auto">
          <a:xfrm>
            <a:off x="1303338" y="4421780"/>
            <a:ext cx="1376362" cy="1584325"/>
          </a:xfrm>
          <a:custGeom>
            <a:avLst/>
            <a:gdLst>
              <a:gd name="connsiteX0" fmla="*/ 0 w 1233396"/>
              <a:gd name="connsiteY0" fmla="*/ 536528 h 1073055"/>
              <a:gd name="connsiteX1" fmla="*/ 268264 w 1233396"/>
              <a:gd name="connsiteY1" fmla="*/ 0 h 1073055"/>
              <a:gd name="connsiteX2" fmla="*/ 965132 w 1233396"/>
              <a:gd name="connsiteY2" fmla="*/ 0 h 1073055"/>
              <a:gd name="connsiteX3" fmla="*/ 1233396 w 1233396"/>
              <a:gd name="connsiteY3" fmla="*/ 536528 h 1073055"/>
              <a:gd name="connsiteX4" fmla="*/ 965132 w 1233396"/>
              <a:gd name="connsiteY4" fmla="*/ 1073055 h 1073055"/>
              <a:gd name="connsiteX5" fmla="*/ 268264 w 1233396"/>
              <a:gd name="connsiteY5" fmla="*/ 1073055 h 1073055"/>
              <a:gd name="connsiteX6" fmla="*/ 0 w 1233396"/>
              <a:gd name="connsiteY6" fmla="*/ 536528 h 10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3396" h="1073055">
                <a:moveTo>
                  <a:pt x="616697" y="0"/>
                </a:moveTo>
                <a:lnTo>
                  <a:pt x="1233395" y="233390"/>
                </a:lnTo>
                <a:lnTo>
                  <a:pt x="1233395" y="839665"/>
                </a:lnTo>
                <a:lnTo>
                  <a:pt x="616697" y="1073055"/>
                </a:lnTo>
                <a:lnTo>
                  <a:pt x="1" y="839665"/>
                </a:lnTo>
                <a:lnTo>
                  <a:pt x="1" y="233390"/>
                </a:lnTo>
                <a:lnTo>
                  <a:pt x="616697" y="0"/>
                </a:lnTo>
                <a:close/>
              </a:path>
            </a:pathLst>
          </a:cu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7218" tIns="260785" rIns="167219" bIns="260784" spcCol="1270" anchor="ctr"/>
          <a:lstStyle/>
          <a:p>
            <a:pPr algn="ctr" defTabSz="800100">
              <a:lnSpc>
                <a:spcPct val="90000"/>
              </a:lnSpc>
              <a:spcAft>
                <a:spcPct val="35000"/>
              </a:spcAft>
              <a:defRPr/>
            </a:pPr>
            <a:r>
              <a:rPr lang="zh-CN" altLang="en-US" sz="2400" dirty="0">
                <a:sym typeface="+mn-ea"/>
              </a:rPr>
              <a:t>客观</a:t>
            </a:r>
            <a:r>
              <a:rPr lang="zh-CN" altLang="zh-CN" sz="2400" dirty="0">
                <a:sym typeface="+mn-ea"/>
              </a:rPr>
              <a:t>性</a:t>
            </a:r>
            <a:endParaRPr lang="zh-CN" altLang="en-US" sz="2400" dirty="0">
              <a:sym typeface="+mn-ea"/>
            </a:endParaRPr>
          </a:p>
        </p:txBody>
      </p:sp>
      <p:sp>
        <p:nvSpPr>
          <p:cNvPr id="14" name="文本框 13">
            <a:extLst>
              <a:ext uri="{FF2B5EF4-FFF2-40B4-BE49-F238E27FC236}">
                <a16:creationId xmlns:a16="http://schemas.microsoft.com/office/drawing/2014/main" id="{9BED5050-885D-4D1D-A29D-7B8C6F3D0107}"/>
              </a:ext>
            </a:extLst>
          </p:cNvPr>
          <p:cNvSpPr txBox="1"/>
          <p:nvPr/>
        </p:nvSpPr>
        <p:spPr bwMode="auto">
          <a:xfrm>
            <a:off x="3296092" y="4558634"/>
            <a:ext cx="5004946" cy="1607812"/>
          </a:xfrm>
          <a:prstGeom prst="rect">
            <a:avLst/>
          </a:prstGeom>
          <a:noFill/>
          <a:ln>
            <a:noFill/>
          </a:ln>
        </p:spPr>
        <p:txBody>
          <a:bodyPr wrap="square" rtlCol="0">
            <a:spAutoFit/>
          </a:bodyPr>
          <a:lstStyle/>
          <a:p>
            <a:pPr algn="just">
              <a:lnSpc>
                <a:spcPct val="120000"/>
              </a:lnSpc>
              <a:spcBef>
                <a:spcPts val="1400"/>
              </a:spcBef>
            </a:pPr>
            <a:r>
              <a:rPr lang="zh-CN" altLang="en-US" sz="1600" dirty="0">
                <a:latin typeface="黑体" panose="02010609060101010101" pitchFamily="49" charset="-122"/>
                <a:ea typeface="黑体" panose="02010609060101010101" pitchFamily="49" charset="-122"/>
              </a:rPr>
              <a:t>在一定条件下，客体对主体的意义不依赖于主体的主观意识而存在。</a:t>
            </a:r>
            <a:endParaRPr lang="en-US" altLang="zh-CN" sz="1600" dirty="0">
              <a:latin typeface="黑体" panose="02010609060101010101" pitchFamily="49" charset="-122"/>
              <a:ea typeface="黑体" panose="02010609060101010101" pitchFamily="49" charset="-122"/>
            </a:endParaRPr>
          </a:p>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一，主体的存在和需要是客观的，而不是抽象的；</a:t>
            </a:r>
            <a:endParaRPr lang="en-US" altLang="zh-CN" sz="1600" dirty="0">
              <a:latin typeface="楷体" panose="02010609060101010101" pitchFamily="49" charset="-122"/>
              <a:ea typeface="楷体" panose="02010609060101010101" pitchFamily="49" charset="-122"/>
            </a:endParaRPr>
          </a:p>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二，客体的存在、属性及作用是客观的。</a:t>
            </a:r>
          </a:p>
        </p:txBody>
      </p:sp>
    </p:spTree>
    <p:extLst>
      <p:ext uri="{BB962C8B-B14F-4D97-AF65-F5344CB8AC3E}">
        <p14:creationId xmlns:p14="http://schemas.microsoft.com/office/powerpoint/2010/main" val="1655571421"/>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5">
            <a:extLst>
              <a:ext uri="{FF2B5EF4-FFF2-40B4-BE49-F238E27FC236}">
                <a16:creationId xmlns:a16="http://schemas.microsoft.com/office/drawing/2014/main" id="{61EBB79B-21BC-4736-A748-5310666DA271}"/>
              </a:ext>
            </a:extLst>
          </p:cNvPr>
          <p:cNvSpPr/>
          <p:nvPr/>
        </p:nvSpPr>
        <p:spPr bwMode="auto">
          <a:xfrm>
            <a:off x="525463" y="1327150"/>
            <a:ext cx="29321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价值的基本特征</a:t>
            </a:r>
          </a:p>
        </p:txBody>
      </p:sp>
      <p:sp>
        <p:nvSpPr>
          <p:cNvPr id="16" name="文本框 15">
            <a:extLst>
              <a:ext uri="{FF2B5EF4-FFF2-40B4-BE49-F238E27FC236}">
                <a16:creationId xmlns:a16="http://schemas.microsoft.com/office/drawing/2014/main" id="{1C8E5277-9105-43A6-A251-97931A88CA42}"/>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
        <p:nvSpPr>
          <p:cNvPr id="12" name="任意多边形 3">
            <a:extLst>
              <a:ext uri="{FF2B5EF4-FFF2-40B4-BE49-F238E27FC236}">
                <a16:creationId xmlns:a16="http://schemas.microsoft.com/office/drawing/2014/main" id="{C6877803-C655-4223-BEE6-E5B138D6E296}"/>
              </a:ext>
            </a:extLst>
          </p:cNvPr>
          <p:cNvSpPr/>
          <p:nvPr/>
        </p:nvSpPr>
        <p:spPr bwMode="auto">
          <a:xfrm>
            <a:off x="1409275" y="2392659"/>
            <a:ext cx="1377950" cy="1584325"/>
          </a:xfrm>
          <a:custGeom>
            <a:avLst/>
            <a:gdLst>
              <a:gd name="connsiteX0" fmla="*/ 0 w 1233396"/>
              <a:gd name="connsiteY0" fmla="*/ 536528 h 1073055"/>
              <a:gd name="connsiteX1" fmla="*/ 268264 w 1233396"/>
              <a:gd name="connsiteY1" fmla="*/ 0 h 1073055"/>
              <a:gd name="connsiteX2" fmla="*/ 965132 w 1233396"/>
              <a:gd name="connsiteY2" fmla="*/ 0 h 1073055"/>
              <a:gd name="connsiteX3" fmla="*/ 1233396 w 1233396"/>
              <a:gd name="connsiteY3" fmla="*/ 536528 h 1073055"/>
              <a:gd name="connsiteX4" fmla="*/ 965132 w 1233396"/>
              <a:gd name="connsiteY4" fmla="*/ 1073055 h 1073055"/>
              <a:gd name="connsiteX5" fmla="*/ 268264 w 1233396"/>
              <a:gd name="connsiteY5" fmla="*/ 1073055 h 1073055"/>
              <a:gd name="connsiteX6" fmla="*/ 0 w 1233396"/>
              <a:gd name="connsiteY6" fmla="*/ 536528 h 10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3396" h="1073055">
                <a:moveTo>
                  <a:pt x="616697" y="0"/>
                </a:moveTo>
                <a:lnTo>
                  <a:pt x="1233395" y="233390"/>
                </a:lnTo>
                <a:lnTo>
                  <a:pt x="1233395" y="839665"/>
                </a:lnTo>
                <a:lnTo>
                  <a:pt x="616697" y="1073055"/>
                </a:lnTo>
                <a:lnTo>
                  <a:pt x="1" y="839665"/>
                </a:lnTo>
                <a:lnTo>
                  <a:pt x="1" y="233390"/>
                </a:lnTo>
                <a:lnTo>
                  <a:pt x="616697" y="0"/>
                </a:lnTo>
                <a:close/>
              </a:path>
            </a:pathLst>
          </a:custGeom>
          <a:solidFill>
            <a:schemeClr val="bg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7218" tIns="260785" rIns="167219" bIns="260784" spcCol="1270" anchor="ctr"/>
          <a:lstStyle/>
          <a:p>
            <a:pPr algn="ctr" defTabSz="800100">
              <a:lnSpc>
                <a:spcPct val="90000"/>
              </a:lnSpc>
              <a:spcAft>
                <a:spcPct val="35000"/>
              </a:spcAft>
              <a:defRPr/>
            </a:pPr>
            <a:r>
              <a:rPr lang="zh-CN" altLang="en-US" sz="2400" dirty="0">
                <a:sym typeface="+mn-ea"/>
              </a:rPr>
              <a:t>多维性</a:t>
            </a:r>
          </a:p>
        </p:txBody>
      </p:sp>
      <p:sp>
        <p:nvSpPr>
          <p:cNvPr id="5" name="文本框 4">
            <a:extLst>
              <a:ext uri="{FF2B5EF4-FFF2-40B4-BE49-F238E27FC236}">
                <a16:creationId xmlns:a16="http://schemas.microsoft.com/office/drawing/2014/main" id="{E89B4C16-D477-466C-BD3A-F34946158685}"/>
              </a:ext>
            </a:extLst>
          </p:cNvPr>
          <p:cNvSpPr txBox="1"/>
          <p:nvPr/>
        </p:nvSpPr>
        <p:spPr bwMode="auto">
          <a:xfrm>
            <a:off x="3296093" y="2529515"/>
            <a:ext cx="4327451" cy="1428276"/>
          </a:xfrm>
          <a:prstGeom prst="rect">
            <a:avLst/>
          </a:prstGeom>
          <a:noFill/>
          <a:ln>
            <a:noFill/>
          </a:ln>
        </p:spPr>
        <p:txBody>
          <a:bodyPr wrap="square" rtlCol="0">
            <a:spAutoFit/>
          </a:bodyPr>
          <a:lstStyle/>
          <a:p>
            <a:pPr algn="just">
              <a:lnSpc>
                <a:spcPct val="120000"/>
              </a:lnSpc>
              <a:spcBef>
                <a:spcPts val="1400"/>
              </a:spcBef>
            </a:pPr>
            <a:r>
              <a:rPr lang="zh-CN" altLang="en-US" sz="1600" dirty="0">
                <a:latin typeface="黑体" panose="02010609060101010101" pitchFamily="49" charset="-122"/>
                <a:ea typeface="黑体" panose="02010609060101010101" pitchFamily="49" charset="-122"/>
              </a:rPr>
              <a:t>主体的价值关系具有多样性，同一客体相对于主体的不同需要会产生不同的价值。</a:t>
            </a:r>
            <a:endParaRPr lang="en-US" altLang="zh-CN" sz="1600" dirty="0">
              <a:latin typeface="黑体" panose="02010609060101010101" pitchFamily="49" charset="-122"/>
              <a:ea typeface="黑体" panose="02010609060101010101" pitchFamily="49" charset="-122"/>
            </a:endParaRPr>
          </a:p>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价值的多维性要求人们在创造或实现价值时，应对客体的价值作全面的考察和理性的选择。</a:t>
            </a:r>
            <a:endParaRPr lang="en-US" altLang="zh-CN" sz="1600" dirty="0">
              <a:latin typeface="楷体" panose="02010609060101010101" pitchFamily="49" charset="-122"/>
              <a:ea typeface="楷体" panose="02010609060101010101" pitchFamily="49" charset="-122"/>
            </a:endParaRPr>
          </a:p>
        </p:txBody>
      </p:sp>
      <p:sp>
        <p:nvSpPr>
          <p:cNvPr id="13" name="任意多边形 6">
            <a:extLst>
              <a:ext uri="{FF2B5EF4-FFF2-40B4-BE49-F238E27FC236}">
                <a16:creationId xmlns:a16="http://schemas.microsoft.com/office/drawing/2014/main" id="{49F4F60B-6951-4FA5-BC0D-858890C26078}"/>
              </a:ext>
            </a:extLst>
          </p:cNvPr>
          <p:cNvSpPr/>
          <p:nvPr/>
        </p:nvSpPr>
        <p:spPr bwMode="auto">
          <a:xfrm>
            <a:off x="1303338" y="4421780"/>
            <a:ext cx="1376362" cy="1584325"/>
          </a:xfrm>
          <a:custGeom>
            <a:avLst/>
            <a:gdLst>
              <a:gd name="connsiteX0" fmla="*/ 0 w 1233396"/>
              <a:gd name="connsiteY0" fmla="*/ 536528 h 1073055"/>
              <a:gd name="connsiteX1" fmla="*/ 268264 w 1233396"/>
              <a:gd name="connsiteY1" fmla="*/ 0 h 1073055"/>
              <a:gd name="connsiteX2" fmla="*/ 965132 w 1233396"/>
              <a:gd name="connsiteY2" fmla="*/ 0 h 1073055"/>
              <a:gd name="connsiteX3" fmla="*/ 1233396 w 1233396"/>
              <a:gd name="connsiteY3" fmla="*/ 536528 h 1073055"/>
              <a:gd name="connsiteX4" fmla="*/ 965132 w 1233396"/>
              <a:gd name="connsiteY4" fmla="*/ 1073055 h 1073055"/>
              <a:gd name="connsiteX5" fmla="*/ 268264 w 1233396"/>
              <a:gd name="connsiteY5" fmla="*/ 1073055 h 1073055"/>
              <a:gd name="connsiteX6" fmla="*/ 0 w 1233396"/>
              <a:gd name="connsiteY6" fmla="*/ 536528 h 10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3396" h="1073055">
                <a:moveTo>
                  <a:pt x="616697" y="0"/>
                </a:moveTo>
                <a:lnTo>
                  <a:pt x="1233395" y="233390"/>
                </a:lnTo>
                <a:lnTo>
                  <a:pt x="1233395" y="839665"/>
                </a:lnTo>
                <a:lnTo>
                  <a:pt x="616697" y="1073055"/>
                </a:lnTo>
                <a:lnTo>
                  <a:pt x="1" y="839665"/>
                </a:lnTo>
                <a:lnTo>
                  <a:pt x="1" y="233390"/>
                </a:lnTo>
                <a:lnTo>
                  <a:pt x="616697" y="0"/>
                </a:lnTo>
                <a:close/>
              </a:path>
            </a:pathLst>
          </a:custGeom>
          <a:solidFill>
            <a:schemeClr val="accent6">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7218" tIns="260785" rIns="167219" bIns="260784" spcCol="1270" anchor="ctr"/>
          <a:lstStyle/>
          <a:p>
            <a:pPr algn="ctr" defTabSz="800100">
              <a:lnSpc>
                <a:spcPct val="90000"/>
              </a:lnSpc>
              <a:spcAft>
                <a:spcPct val="35000"/>
              </a:spcAft>
              <a:defRPr/>
            </a:pPr>
            <a:r>
              <a:rPr lang="zh-CN" altLang="en-US" sz="2400" dirty="0">
                <a:sym typeface="+mn-ea"/>
              </a:rPr>
              <a:t>社会历史</a:t>
            </a:r>
            <a:r>
              <a:rPr lang="zh-CN" altLang="zh-CN" sz="2400" dirty="0">
                <a:sym typeface="+mn-ea"/>
              </a:rPr>
              <a:t>性</a:t>
            </a:r>
            <a:endParaRPr lang="zh-CN" altLang="en-US" sz="2400" dirty="0">
              <a:sym typeface="+mn-ea"/>
            </a:endParaRPr>
          </a:p>
        </p:txBody>
      </p:sp>
      <p:sp>
        <p:nvSpPr>
          <p:cNvPr id="14" name="文本框 13">
            <a:extLst>
              <a:ext uri="{FF2B5EF4-FFF2-40B4-BE49-F238E27FC236}">
                <a16:creationId xmlns:a16="http://schemas.microsoft.com/office/drawing/2014/main" id="{9BED5050-885D-4D1D-A29D-7B8C6F3D0107}"/>
              </a:ext>
            </a:extLst>
          </p:cNvPr>
          <p:cNvSpPr txBox="1"/>
          <p:nvPr/>
        </p:nvSpPr>
        <p:spPr bwMode="auto">
          <a:xfrm>
            <a:off x="3296092" y="4558634"/>
            <a:ext cx="5004946" cy="1132811"/>
          </a:xfrm>
          <a:prstGeom prst="rect">
            <a:avLst/>
          </a:prstGeom>
          <a:noFill/>
          <a:ln>
            <a:noFill/>
          </a:ln>
        </p:spPr>
        <p:txBody>
          <a:bodyPr wrap="square" rtlCol="0">
            <a:spAutoFit/>
          </a:bodyPr>
          <a:lstStyle/>
          <a:p>
            <a:pPr algn="just">
              <a:lnSpc>
                <a:spcPct val="120000"/>
              </a:lnSpc>
              <a:spcBef>
                <a:spcPts val="1400"/>
              </a:spcBef>
            </a:pPr>
            <a:r>
              <a:rPr lang="zh-CN" altLang="en-US" sz="1600" dirty="0">
                <a:latin typeface="黑体" panose="02010609060101010101" pitchFamily="49" charset="-122"/>
                <a:ea typeface="黑体" panose="02010609060101010101" pitchFamily="49" charset="-122"/>
              </a:rPr>
              <a:t>主体和客体的不断变化决定了价值的社会历史性。</a:t>
            </a:r>
            <a:endParaRPr lang="en-US" altLang="zh-CN" sz="1600" dirty="0">
              <a:latin typeface="黑体" panose="02010609060101010101" pitchFamily="49" charset="-122"/>
              <a:ea typeface="黑体" panose="02010609060101010101" pitchFamily="49" charset="-122"/>
            </a:endParaRPr>
          </a:p>
          <a:p>
            <a:pPr algn="just">
              <a:lnSpc>
                <a:spcPct val="120000"/>
              </a:lnSpc>
              <a:spcBef>
                <a:spcPts val="1400"/>
              </a:spcBef>
            </a:pPr>
            <a:r>
              <a:rPr lang="zh-CN" altLang="en-US" sz="1600" dirty="0">
                <a:latin typeface="楷体" panose="02010609060101010101" pitchFamily="49" charset="-122"/>
                <a:ea typeface="楷体" panose="02010609060101010101" pitchFamily="49" charset="-122"/>
              </a:rPr>
              <a:t>人类社会历史发展决定了价值的社会历史性，因此，应该用社会的和历史的眼光考察价值现象。</a:t>
            </a:r>
          </a:p>
        </p:txBody>
      </p:sp>
    </p:spTree>
    <p:extLst>
      <p:ext uri="{BB962C8B-B14F-4D97-AF65-F5344CB8AC3E}">
        <p14:creationId xmlns:p14="http://schemas.microsoft.com/office/powerpoint/2010/main" val="318763770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5104752D-464C-4957-8DA5-816CDFD8EE9C}"/>
              </a:ext>
            </a:extLst>
          </p:cNvPr>
          <p:cNvSpPr/>
          <p:nvPr/>
        </p:nvSpPr>
        <p:spPr bwMode="auto">
          <a:xfrm>
            <a:off x="630238" y="1260475"/>
            <a:ext cx="29321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价值评价及其特点</a:t>
            </a:r>
          </a:p>
        </p:txBody>
      </p:sp>
      <p:sp>
        <p:nvSpPr>
          <p:cNvPr id="48134" name="Rectangle 2">
            <a:extLst>
              <a:ext uri="{FF2B5EF4-FFF2-40B4-BE49-F238E27FC236}">
                <a16:creationId xmlns:a16="http://schemas.microsoft.com/office/drawing/2014/main" id="{AD008AB2-FAD1-4117-9CA6-9B028D603939}"/>
              </a:ext>
            </a:extLst>
          </p:cNvPr>
          <p:cNvSpPr>
            <a:spLocks noGrp="1" noChangeArrowheads="1"/>
          </p:cNvSpPr>
          <p:nvPr/>
        </p:nvSpPr>
        <p:spPr bwMode="auto">
          <a:xfrm>
            <a:off x="340243" y="2062163"/>
            <a:ext cx="8803758" cy="4242944"/>
          </a:xfrm>
          <a:prstGeom prst="rect">
            <a:avLst/>
          </a:prstGeom>
          <a:noFill/>
          <a:ln>
            <a:noFill/>
          </a:ln>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25000"/>
              </a:lnSpc>
              <a:spcBef>
                <a:spcPct val="20000"/>
              </a:spcBef>
              <a:defRPr/>
            </a:pPr>
            <a:r>
              <a:rPr lang="en-US" altLang="zh-CN" sz="2400" dirty="0">
                <a:latin typeface="+mj-ea"/>
                <a:ea typeface="+mj-ea"/>
                <a:sym typeface="+mn-ea"/>
              </a:rPr>
              <a:t>①</a:t>
            </a:r>
            <a:r>
              <a:rPr lang="zh-CN" altLang="en-US" sz="2400" dirty="0">
                <a:latin typeface="+mj-ea"/>
                <a:ea typeface="+mj-ea"/>
                <a:sym typeface="+mn-ea"/>
              </a:rPr>
              <a:t>　以主客体的价值关系为认识对象  </a:t>
            </a:r>
          </a:p>
          <a:p>
            <a:pPr>
              <a:lnSpc>
                <a:spcPct val="125000"/>
              </a:lnSpc>
              <a:spcBef>
                <a:spcPct val="20000"/>
              </a:spcBef>
              <a:defRPr/>
            </a:pPr>
            <a:r>
              <a:rPr lang="zh-CN" altLang="en-US" sz="2400" dirty="0">
                <a:latin typeface="+mj-ea"/>
                <a:ea typeface="+mj-ea"/>
                <a:sym typeface="+mn-ea"/>
              </a:rPr>
              <a:t>       </a:t>
            </a:r>
            <a:r>
              <a:rPr lang="zh-CN" altLang="en-US" sz="2000" b="1" dirty="0">
                <a:solidFill>
                  <a:srgbClr val="014D23"/>
                </a:solidFill>
                <a:latin typeface="+mj-ea"/>
                <a:ea typeface="+mj-ea"/>
                <a:sym typeface="+mn-ea"/>
              </a:rPr>
              <a:t>求“真”与求“善”、“美”</a:t>
            </a:r>
            <a:endParaRPr lang="zh-CN" altLang="en-US" sz="2400" dirty="0">
              <a:latin typeface="+mj-ea"/>
              <a:ea typeface="+mj-ea"/>
              <a:sym typeface="+mn-ea"/>
            </a:endParaRPr>
          </a:p>
          <a:p>
            <a:pPr>
              <a:lnSpc>
                <a:spcPct val="125000"/>
              </a:lnSpc>
              <a:spcBef>
                <a:spcPct val="20000"/>
              </a:spcBef>
              <a:defRPr/>
            </a:pPr>
            <a:r>
              <a:rPr lang="zh-CN" altLang="en-US" sz="2400" dirty="0">
                <a:latin typeface="+mj-ea"/>
                <a:ea typeface="+mj-ea"/>
                <a:sym typeface="Arial" panose="020B0604020202020204" pitchFamily="34" charset="0"/>
              </a:rPr>
              <a:t>②　评价结果与评价主体直接相关（阿富汗）</a:t>
            </a:r>
          </a:p>
          <a:p>
            <a:pPr>
              <a:lnSpc>
                <a:spcPct val="125000"/>
              </a:lnSpc>
              <a:spcBef>
                <a:spcPct val="20000"/>
              </a:spcBef>
              <a:defRPr/>
            </a:pPr>
            <a:r>
              <a:rPr lang="zh-CN" altLang="en-US" sz="2400" dirty="0">
                <a:latin typeface="+mj-ea"/>
                <a:ea typeface="+mj-ea"/>
                <a:sym typeface="+mn-ea"/>
              </a:rPr>
              <a:t>        </a:t>
            </a:r>
            <a:r>
              <a:rPr lang="zh-CN" altLang="en-US" sz="2000" b="1" dirty="0">
                <a:solidFill>
                  <a:srgbClr val="014D23"/>
                </a:solidFill>
                <a:latin typeface="+mj-ea"/>
                <a:ea typeface="+mj-ea"/>
                <a:sym typeface="+mn-ea"/>
              </a:rPr>
              <a:t>主体的区分，不同主体评价标准的关系       </a:t>
            </a:r>
            <a:r>
              <a:rPr lang="zh-CN" altLang="en-US" sz="2000" b="1" dirty="0">
                <a:solidFill>
                  <a:srgbClr val="014D23"/>
                </a:solidFill>
                <a:latin typeface="+mj-ea"/>
                <a:ea typeface="+mj-ea"/>
                <a:sym typeface="Arial" panose="020B0604020202020204" pitchFamily="34" charset="0"/>
              </a:rPr>
              <a:t>  </a:t>
            </a:r>
          </a:p>
          <a:p>
            <a:pPr>
              <a:lnSpc>
                <a:spcPct val="125000"/>
              </a:lnSpc>
              <a:spcBef>
                <a:spcPct val="20000"/>
              </a:spcBef>
              <a:defRPr/>
            </a:pPr>
            <a:r>
              <a:rPr lang="zh-CN" altLang="en-US" sz="2400" dirty="0">
                <a:latin typeface="+mj-ea"/>
                <a:ea typeface="+mj-ea"/>
                <a:sym typeface="Arial" panose="020B0604020202020204" pitchFamily="34" charset="0"/>
              </a:rPr>
              <a:t>③　评价结果的正确与否依赖于对客体状况和主体需要的认识。 </a:t>
            </a:r>
            <a:r>
              <a:rPr lang="zh-CN" altLang="en-US" sz="2400" dirty="0">
                <a:latin typeface="+mj-ea"/>
                <a:ea typeface="+mj-ea"/>
                <a:sym typeface="+mn-ea"/>
              </a:rPr>
              <a:t>     </a:t>
            </a:r>
            <a:endParaRPr lang="en-US" altLang="zh-CN" sz="2400" dirty="0">
              <a:latin typeface="+mj-ea"/>
              <a:ea typeface="+mj-ea"/>
              <a:sym typeface="+mn-ea"/>
            </a:endParaRPr>
          </a:p>
          <a:p>
            <a:pPr>
              <a:lnSpc>
                <a:spcPct val="125000"/>
              </a:lnSpc>
              <a:spcBef>
                <a:spcPct val="20000"/>
              </a:spcBef>
              <a:defRPr/>
            </a:pPr>
            <a:r>
              <a:rPr lang="zh-CN" altLang="en-US" sz="2400" dirty="0">
                <a:latin typeface="+mj-ea"/>
                <a:ea typeface="+mj-ea"/>
                <a:sym typeface="+mn-ea"/>
              </a:rPr>
              <a:t>④  价值评价有科学与非科学之别。</a:t>
            </a:r>
          </a:p>
        </p:txBody>
      </p:sp>
      <p:sp>
        <p:nvSpPr>
          <p:cNvPr id="13" name="文本框 12">
            <a:extLst>
              <a:ext uri="{FF2B5EF4-FFF2-40B4-BE49-F238E27FC236}">
                <a16:creationId xmlns:a16="http://schemas.microsoft.com/office/drawing/2014/main" id="{16EF27BE-2DA3-4340-B3C2-77EE78AB07DE}"/>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
        <p:nvSpPr>
          <p:cNvPr id="2" name="文本框 1">
            <a:extLst>
              <a:ext uri="{FF2B5EF4-FFF2-40B4-BE49-F238E27FC236}">
                <a16:creationId xmlns:a16="http://schemas.microsoft.com/office/drawing/2014/main" id="{EDBE1987-D1DA-478A-922C-2F309200E331}"/>
              </a:ext>
            </a:extLst>
          </p:cNvPr>
          <p:cNvSpPr txBox="1"/>
          <p:nvPr/>
        </p:nvSpPr>
        <p:spPr bwMode="auto">
          <a:xfrm>
            <a:off x="2902688" y="5582093"/>
            <a:ext cx="3689498" cy="497316"/>
          </a:xfrm>
          <a:prstGeom prst="rect">
            <a:avLst/>
          </a:prstGeom>
          <a:noFill/>
          <a:ln>
            <a:noFill/>
          </a:ln>
        </p:spPr>
        <p:txBody>
          <a:bodyPr wrap="square" rtlCol="0">
            <a:spAutoFit/>
          </a:bodyPr>
          <a:lstStyle/>
          <a:p>
            <a:pPr algn="just">
              <a:lnSpc>
                <a:spcPct val="120000"/>
              </a:lnSpc>
              <a:spcBef>
                <a:spcPts val="1400"/>
              </a:spcBef>
            </a:pPr>
            <a:r>
              <a:rPr lang="zh-CN" altLang="en-US" sz="2400" dirty="0">
                <a:highlight>
                  <a:srgbClr val="FFFF00"/>
                </a:highlight>
              </a:rPr>
              <a:t>如何做科学的价值评价？</a:t>
            </a: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BD1239F-9407-4BFF-B6A8-7D436F9DC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0220"/>
            <a:ext cx="4093535" cy="3070151"/>
          </a:xfrm>
          <a:prstGeom prst="rect">
            <a:avLst/>
          </a:prstGeom>
        </p:spPr>
      </p:pic>
      <p:pic>
        <p:nvPicPr>
          <p:cNvPr id="8" name="图片 7">
            <a:extLst>
              <a:ext uri="{FF2B5EF4-FFF2-40B4-BE49-F238E27FC236}">
                <a16:creationId xmlns:a16="http://schemas.microsoft.com/office/drawing/2014/main" id="{BE5CC782-06EE-43B7-A802-64B786FE2928}"/>
              </a:ext>
            </a:extLst>
          </p:cNvPr>
          <p:cNvPicPr>
            <a:picLocks noChangeAspect="1"/>
          </p:cNvPicPr>
          <p:nvPr/>
        </p:nvPicPr>
        <p:blipFill>
          <a:blip r:embed="rId3"/>
          <a:stretch>
            <a:fillRect/>
          </a:stretch>
        </p:blipFill>
        <p:spPr>
          <a:xfrm>
            <a:off x="4093535" y="1171108"/>
            <a:ext cx="4281254" cy="2583317"/>
          </a:xfrm>
          <a:prstGeom prst="rect">
            <a:avLst/>
          </a:prstGeom>
        </p:spPr>
      </p:pic>
      <p:pic>
        <p:nvPicPr>
          <p:cNvPr id="9" name="图片 8">
            <a:extLst>
              <a:ext uri="{FF2B5EF4-FFF2-40B4-BE49-F238E27FC236}">
                <a16:creationId xmlns:a16="http://schemas.microsoft.com/office/drawing/2014/main" id="{0975FA39-4119-441B-953C-92C835ECB04F}"/>
              </a:ext>
            </a:extLst>
          </p:cNvPr>
          <p:cNvPicPr>
            <a:picLocks noChangeAspect="1"/>
          </p:cNvPicPr>
          <p:nvPr/>
        </p:nvPicPr>
        <p:blipFill>
          <a:blip r:embed="rId4"/>
          <a:stretch>
            <a:fillRect/>
          </a:stretch>
        </p:blipFill>
        <p:spPr>
          <a:xfrm>
            <a:off x="247828" y="0"/>
            <a:ext cx="6038603" cy="6858000"/>
          </a:xfrm>
          <a:prstGeom prst="rect">
            <a:avLst/>
          </a:prstGeom>
        </p:spPr>
      </p:pic>
    </p:spTree>
    <p:extLst>
      <p:ext uri="{BB962C8B-B14F-4D97-AF65-F5344CB8AC3E}">
        <p14:creationId xmlns:p14="http://schemas.microsoft.com/office/powerpoint/2010/main" val="415272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C38BEE-9EA2-4B37-9A36-E51A0B02065B}"/>
              </a:ext>
            </a:extLst>
          </p:cNvPr>
          <p:cNvSpPr/>
          <p:nvPr/>
        </p:nvSpPr>
        <p:spPr>
          <a:xfrm>
            <a:off x="616688" y="1082447"/>
            <a:ext cx="7825563" cy="646331"/>
          </a:xfrm>
          <a:prstGeom prst="rect">
            <a:avLst/>
          </a:prstGeom>
        </p:spPr>
        <p:txBody>
          <a:bodyPr wrap="square">
            <a:spAutoFit/>
          </a:bodyPr>
          <a:lstStyle/>
          <a:p>
            <a:r>
              <a:rPr lang="zh-CN" altLang="en-US" dirty="0">
                <a:solidFill>
                  <a:srgbClr val="000000"/>
                </a:solidFill>
                <a:latin typeface="PingFangSC-Regular"/>
              </a:rPr>
              <a:t>         中国人民对党和政府有能力坚决维护中国公民和中国企业合法权益的由衷支持和肯定，反映了中国人民的民心、民意。</a:t>
            </a:r>
            <a:endParaRPr lang="zh-CN" altLang="en-US" dirty="0"/>
          </a:p>
        </p:txBody>
      </p:sp>
      <p:pic>
        <p:nvPicPr>
          <p:cNvPr id="5" name="图片 4">
            <a:extLst>
              <a:ext uri="{FF2B5EF4-FFF2-40B4-BE49-F238E27FC236}">
                <a16:creationId xmlns:a16="http://schemas.microsoft.com/office/drawing/2014/main" id="{5419B601-675C-4A28-8B2F-E392D4E397E9}"/>
              </a:ext>
            </a:extLst>
          </p:cNvPr>
          <p:cNvPicPr>
            <a:picLocks noChangeAspect="1"/>
          </p:cNvPicPr>
          <p:nvPr/>
        </p:nvPicPr>
        <p:blipFill>
          <a:blip r:embed="rId2"/>
          <a:stretch>
            <a:fillRect/>
          </a:stretch>
        </p:blipFill>
        <p:spPr>
          <a:xfrm>
            <a:off x="914730" y="2305050"/>
            <a:ext cx="7229475" cy="4552950"/>
          </a:xfrm>
          <a:prstGeom prst="rect">
            <a:avLst/>
          </a:prstGeom>
        </p:spPr>
      </p:pic>
      <p:pic>
        <p:nvPicPr>
          <p:cNvPr id="6" name="图片 5">
            <a:extLst>
              <a:ext uri="{FF2B5EF4-FFF2-40B4-BE49-F238E27FC236}">
                <a16:creationId xmlns:a16="http://schemas.microsoft.com/office/drawing/2014/main" id="{A023FD73-39A5-4745-B9B3-52886CF53201}"/>
              </a:ext>
            </a:extLst>
          </p:cNvPr>
          <p:cNvPicPr>
            <a:picLocks noChangeAspect="1"/>
          </p:cNvPicPr>
          <p:nvPr/>
        </p:nvPicPr>
        <p:blipFill>
          <a:blip r:embed="rId3"/>
          <a:stretch>
            <a:fillRect/>
          </a:stretch>
        </p:blipFill>
        <p:spPr>
          <a:xfrm>
            <a:off x="490868" y="1728778"/>
            <a:ext cx="8077200" cy="2581275"/>
          </a:xfrm>
          <a:prstGeom prst="rect">
            <a:avLst/>
          </a:prstGeom>
        </p:spPr>
      </p:pic>
    </p:spTree>
    <p:extLst>
      <p:ext uri="{BB962C8B-B14F-4D97-AF65-F5344CB8AC3E}">
        <p14:creationId xmlns:p14="http://schemas.microsoft.com/office/powerpoint/2010/main" val="623235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A8BD85-CE84-4942-8B4E-BCE8A88E67D1}"/>
              </a:ext>
            </a:extLst>
          </p:cNvPr>
          <p:cNvSpPr/>
          <p:nvPr/>
        </p:nvSpPr>
        <p:spPr>
          <a:xfrm>
            <a:off x="616688" y="4037910"/>
            <a:ext cx="8102009" cy="2308324"/>
          </a:xfrm>
          <a:prstGeom prst="rect">
            <a:avLst/>
          </a:prstGeom>
        </p:spPr>
        <p:txBody>
          <a:bodyPr wrap="square">
            <a:spAutoFit/>
          </a:bodyPr>
          <a:lstStyle/>
          <a:p>
            <a:r>
              <a:rPr lang="zh-CN" altLang="en-US" dirty="0">
                <a:solidFill>
                  <a:srgbClr val="000000"/>
                </a:solidFill>
                <a:latin typeface="PingFangSC-Regular"/>
              </a:rPr>
              <a:t>阿尔斯通的前高管</a:t>
            </a:r>
            <a:r>
              <a:rPr lang="zh-CN" altLang="en-US" dirty="0">
                <a:solidFill>
                  <a:srgbClr val="000000"/>
                </a:solidFill>
                <a:highlight>
                  <a:srgbClr val="FFFF00"/>
                </a:highlight>
                <a:latin typeface="PingFangSC-Regular"/>
              </a:rPr>
              <a:t>皮耶鲁奇</a:t>
            </a:r>
            <a:r>
              <a:rPr lang="zh-CN" altLang="en-US" dirty="0">
                <a:solidFill>
                  <a:srgbClr val="000000"/>
                </a:solidFill>
                <a:latin typeface="PingFangSC-Regular"/>
              </a:rPr>
              <a:t>接受</a:t>
            </a:r>
            <a:r>
              <a:rPr lang="en-US" altLang="zh-CN" dirty="0">
                <a:solidFill>
                  <a:srgbClr val="000000"/>
                </a:solidFill>
                <a:latin typeface="PingFangSC-Regular"/>
              </a:rPr>
              <a:t>CGTN</a:t>
            </a:r>
            <a:r>
              <a:rPr lang="zh-CN" altLang="en-US" dirty="0">
                <a:solidFill>
                  <a:srgbClr val="000000"/>
                </a:solidFill>
                <a:latin typeface="PingFangSC-Regular"/>
              </a:rPr>
              <a:t>的采访时坦言，“我没有孟晚舟那么幸运，我的公司并没有向我提供那么强大的支持，我的祖国也没有给我提供强大的支持。从孟晚舟事件中我观察到，整个华为公司从头到尾都在支持她。同时在外交领域，中国也为达成这项协议付出了很大的努力，也许到头来没有任何一个欧洲国家会说出来，但每个人内心深处都应该为孟晚舟事件的结局感到欣慰。因为这确实是第一次有国家正面地回击美国疯狂的长臂管辖。这件事将使许多其他的国家受益，前提是他们有勇气做同样的抗争，起身反抗美国的做法。对于未来让我们拭目以待，孟晚舟事件将有望成为历史性的转折。”</a:t>
            </a:r>
            <a:endParaRPr lang="zh-CN" altLang="en-US" dirty="0"/>
          </a:p>
        </p:txBody>
      </p:sp>
      <p:sp>
        <p:nvSpPr>
          <p:cNvPr id="3" name="矩形 2">
            <a:extLst>
              <a:ext uri="{FF2B5EF4-FFF2-40B4-BE49-F238E27FC236}">
                <a16:creationId xmlns:a16="http://schemas.microsoft.com/office/drawing/2014/main" id="{4180250F-7D35-492C-9D9D-D63B36A30851}"/>
              </a:ext>
            </a:extLst>
          </p:cNvPr>
          <p:cNvSpPr/>
          <p:nvPr/>
        </p:nvSpPr>
        <p:spPr>
          <a:xfrm>
            <a:off x="520995" y="1619761"/>
            <a:ext cx="8102009" cy="1200329"/>
          </a:xfrm>
          <a:prstGeom prst="rect">
            <a:avLst/>
          </a:prstGeom>
        </p:spPr>
        <p:txBody>
          <a:bodyPr wrap="square">
            <a:spAutoFit/>
          </a:bodyPr>
          <a:lstStyle/>
          <a:p>
            <a:r>
              <a:rPr lang="zh-CN" altLang="en-US" dirty="0">
                <a:solidFill>
                  <a:srgbClr val="000000"/>
                </a:solidFill>
                <a:latin typeface="PingFangSC-Regular"/>
              </a:rPr>
              <a:t>有美国媒体称，在加拿大公民迈克尔与康明凯获释回国后，在华工作的西方人已收到正式通知，今后他们可能随时因“捏造的指控”被捕并被中国用作人质，这正是美国在有关孟晚舟事件的“人质外交”中向中国屈辱投降者所传递出的消息。</a:t>
            </a:r>
            <a:endParaRPr lang="zh-CN" altLang="en-US" dirty="0"/>
          </a:p>
        </p:txBody>
      </p:sp>
      <p:pic>
        <p:nvPicPr>
          <p:cNvPr id="1026" name="Picture 2" descr="https://img1.baidu.com/it/u=756933934,2919818240&amp;fm=26&amp;fmt=auto">
            <a:extLst>
              <a:ext uri="{FF2B5EF4-FFF2-40B4-BE49-F238E27FC236}">
                <a16:creationId xmlns:a16="http://schemas.microsoft.com/office/drawing/2014/main" id="{811A7081-E1A7-4470-8641-2C9BE5787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858" y="2507154"/>
            <a:ext cx="1090282" cy="153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57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98B7A9-6884-4A30-A994-5B7B907A0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055426"/>
            <a:ext cx="2296584" cy="2387600"/>
          </a:xfrm>
          <a:prstGeom prst="rect">
            <a:avLst/>
          </a:prstGeom>
        </p:spPr>
      </p:pic>
      <p:sp>
        <p:nvSpPr>
          <p:cNvPr id="10" name="矩形 9">
            <a:extLst>
              <a:ext uri="{FF2B5EF4-FFF2-40B4-BE49-F238E27FC236}">
                <a16:creationId xmlns:a16="http://schemas.microsoft.com/office/drawing/2014/main" id="{BFD524B7-AE7F-4B6B-AA4B-3BA0BBD21CFB}"/>
              </a:ext>
            </a:extLst>
          </p:cNvPr>
          <p:cNvSpPr/>
          <p:nvPr/>
        </p:nvSpPr>
        <p:spPr>
          <a:xfrm>
            <a:off x="233918" y="979897"/>
            <a:ext cx="9144000" cy="769441"/>
          </a:xfrm>
          <a:prstGeom prst="rect">
            <a:avLst/>
          </a:prstGeom>
          <a:noFill/>
        </p:spPr>
        <p:txBody>
          <a:bodyPr wrap="square" lIns="91440" tIns="45720" rIns="91440" bIns="45720">
            <a:spAutoFit/>
          </a:bodyPr>
          <a:lstStyle/>
          <a:p>
            <a:pPr algn="ctr"/>
            <a:r>
              <a:rPr lang="zh-CN" altLang="en-US" sz="4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前方高能预警！</a:t>
            </a:r>
          </a:p>
        </p:txBody>
      </p:sp>
      <p:pic>
        <p:nvPicPr>
          <p:cNvPr id="5" name="图片 4">
            <a:extLst>
              <a:ext uri="{FF2B5EF4-FFF2-40B4-BE49-F238E27FC236}">
                <a16:creationId xmlns:a16="http://schemas.microsoft.com/office/drawing/2014/main" id="{66C40856-74B3-4156-8571-699959B6A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67" y="2761512"/>
            <a:ext cx="1631912" cy="2902688"/>
          </a:xfrm>
          <a:prstGeom prst="rect">
            <a:avLst/>
          </a:prstGeom>
        </p:spPr>
      </p:pic>
      <p:sp>
        <p:nvSpPr>
          <p:cNvPr id="2" name="矩形 1">
            <a:extLst>
              <a:ext uri="{FF2B5EF4-FFF2-40B4-BE49-F238E27FC236}">
                <a16:creationId xmlns:a16="http://schemas.microsoft.com/office/drawing/2014/main" id="{88A75958-7541-40ED-881C-679611AAD88E}"/>
              </a:ext>
            </a:extLst>
          </p:cNvPr>
          <p:cNvSpPr/>
          <p:nvPr/>
        </p:nvSpPr>
        <p:spPr>
          <a:xfrm>
            <a:off x="3072110" y="1749338"/>
            <a:ext cx="3467616" cy="584775"/>
          </a:xfrm>
          <a:prstGeom prst="rect">
            <a:avLst/>
          </a:prstGeom>
        </p:spPr>
        <p:txBody>
          <a:bodyPr wrap="none">
            <a:spAutoFit/>
          </a:bodyPr>
          <a:lstStyle/>
          <a:p>
            <a:r>
              <a:rPr lang="zh-CN" altLang="en-US" sz="3200" b="1" dirty="0">
                <a:ln w="9525">
                  <a:solidFill>
                    <a:schemeClr val="bg1"/>
                  </a:solidFill>
                  <a:prstDash val="solid"/>
                </a:ln>
                <a:solidFill>
                  <a:srgbClr val="FF0000"/>
                </a:solidFill>
                <a:effectLst>
                  <a:outerShdw blurRad="12700" dist="38100" dir="2700000" algn="tl" rotWithShape="0">
                    <a:schemeClr val="bg1">
                      <a:lumMod val="50000"/>
                    </a:schemeClr>
                  </a:outerShdw>
                </a:effectLst>
              </a:rPr>
              <a:t>有‘公知’出没！</a:t>
            </a:r>
            <a:endParaRPr lang="zh-CN" altLang="en-US" sz="3200" dirty="0"/>
          </a:p>
        </p:txBody>
      </p:sp>
    </p:spTree>
    <p:extLst>
      <p:ext uri="{BB962C8B-B14F-4D97-AF65-F5344CB8AC3E}">
        <p14:creationId xmlns:p14="http://schemas.microsoft.com/office/powerpoint/2010/main" val="21076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5104752D-464C-4957-8DA5-816CDFD8EE9C}"/>
              </a:ext>
            </a:extLst>
          </p:cNvPr>
          <p:cNvSpPr/>
          <p:nvPr/>
        </p:nvSpPr>
        <p:spPr bwMode="auto">
          <a:xfrm>
            <a:off x="630238" y="1260475"/>
            <a:ext cx="29321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价值评价及其特点</a:t>
            </a:r>
          </a:p>
        </p:txBody>
      </p:sp>
      <p:sp>
        <p:nvSpPr>
          <p:cNvPr id="13" name="文本框 12">
            <a:extLst>
              <a:ext uri="{FF2B5EF4-FFF2-40B4-BE49-F238E27FC236}">
                <a16:creationId xmlns:a16="http://schemas.microsoft.com/office/drawing/2014/main" id="{16EF27BE-2DA3-4340-B3C2-77EE78AB07DE}"/>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
        <p:nvSpPr>
          <p:cNvPr id="2" name="矩形 1">
            <a:extLst>
              <a:ext uri="{FF2B5EF4-FFF2-40B4-BE49-F238E27FC236}">
                <a16:creationId xmlns:a16="http://schemas.microsoft.com/office/drawing/2014/main" id="{C7286148-FA37-447C-9703-13A5DD266638}"/>
              </a:ext>
            </a:extLst>
          </p:cNvPr>
          <p:cNvSpPr/>
          <p:nvPr/>
        </p:nvSpPr>
        <p:spPr>
          <a:xfrm>
            <a:off x="1112597" y="2711878"/>
            <a:ext cx="6918806" cy="923330"/>
          </a:xfrm>
          <a:prstGeom prst="rect">
            <a:avLst/>
          </a:prstGeom>
        </p:spPr>
        <p:txBody>
          <a:bodyPr wrap="square">
            <a:spAutoFit/>
          </a:bodyPr>
          <a:lstStyle/>
          <a:p>
            <a:r>
              <a:rPr lang="zh-CN" altLang="zh-CN" kern="100" dirty="0">
                <a:latin typeface="黑体" panose="02010609060101010101" pitchFamily="49" charset="-122"/>
                <a:ea typeface="黑体" panose="02010609060101010101" pitchFamily="49" charset="-122"/>
                <a:cs typeface="Times New Roman" panose="02020603050405020304" pitchFamily="18" charset="0"/>
              </a:rPr>
              <a:t>价值评价要以真理为根据，要有利于人类主体的生存和发展，与社会历史发展的客观规律相一致，推动社会历史进步，以最广大人民的需要和利益为根本。</a:t>
            </a:r>
            <a:endParaRPr lang="zh-CN" altLang="en-US" dirty="0">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859B166B-6898-4D9D-ADB4-FEC7C8BA5A51}"/>
              </a:ext>
            </a:extLst>
          </p:cNvPr>
          <p:cNvSpPr/>
          <p:nvPr/>
        </p:nvSpPr>
        <p:spPr>
          <a:xfrm>
            <a:off x="1167118" y="5124917"/>
            <a:ext cx="6613451" cy="1200329"/>
          </a:xfrm>
          <a:prstGeom prst="rect">
            <a:avLst/>
          </a:prstGeom>
        </p:spPr>
        <p:txBody>
          <a:bodyPr wrap="square">
            <a:spAutoFit/>
          </a:bodyPr>
          <a:lstStyle/>
          <a:p>
            <a:r>
              <a:rPr lang="zh-CN" altLang="en-US" kern="100" dirty="0">
                <a:latin typeface="黑体" panose="02010609060101010101" pitchFamily="49" charset="-122"/>
                <a:ea typeface="黑体" panose="02010609060101010101" pitchFamily="49" charset="-122"/>
                <a:cs typeface="Times New Roman" panose="02020603050405020304" pitchFamily="18" charset="0"/>
              </a:rPr>
              <a:t>习近平：</a:t>
            </a:r>
            <a:r>
              <a:rPr lang="zh-CN" altLang="zh-CN" kern="100" dirty="0">
                <a:latin typeface="黑体" panose="02010609060101010101" pitchFamily="49" charset="-122"/>
                <a:ea typeface="黑体" panose="02010609060101010101" pitchFamily="49" charset="-122"/>
                <a:cs typeface="Times New Roman" panose="02020603050405020304" pitchFamily="18" charset="0"/>
              </a:rPr>
              <a:t>全党同志要把人民放在心中最高位置，坚持全心全意为人民服务的根本宗旨，实现好、维护好、发展好最广大人民根本利益，把人民拥护不拥护、赞成不赞成、高兴不高兴、答应不答应作为衡量一切工作得失的根本标准</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endParaRPr lang="zh-CN" altLang="en-US" dirty="0">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8EC8F43F-55AA-4BA3-A21D-4784F05C44DE}"/>
              </a:ext>
            </a:extLst>
          </p:cNvPr>
          <p:cNvSpPr/>
          <p:nvPr/>
        </p:nvSpPr>
        <p:spPr>
          <a:xfrm>
            <a:off x="1265274" y="3635208"/>
            <a:ext cx="6417141" cy="923330"/>
          </a:xfrm>
          <a:prstGeom prst="rect">
            <a:avLst/>
          </a:prstGeom>
          <a:noFill/>
        </p:spPr>
        <p:txBody>
          <a:bodyPr wrap="none" lIns="91440" tIns="45720" rIns="91440" bIns="45720">
            <a:spAutoFit/>
          </a:bodyPr>
          <a:lstStyle/>
          <a:p>
            <a:pPr algn="ctr"/>
            <a:r>
              <a:rPr lang="zh-CN" alt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价值评价的科学态度</a:t>
            </a:r>
          </a:p>
        </p:txBody>
      </p:sp>
    </p:spTree>
    <p:extLst>
      <p:ext uri="{BB962C8B-B14F-4D97-AF65-F5344CB8AC3E}">
        <p14:creationId xmlns:p14="http://schemas.microsoft.com/office/powerpoint/2010/main" val="3274100605"/>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3E518E-CB40-4E56-A66C-D64AAFF0222E}"/>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案例讨论</a:t>
            </a:r>
            <a:r>
              <a:rPr lang="en-US" altLang="zh-CN" sz="3000" b="1" dirty="0">
                <a:solidFill>
                  <a:srgbClr val="FFFFFF"/>
                </a:solidFill>
                <a:effectLst>
                  <a:outerShdw blurRad="38100" dist="38100" dir="2700000" algn="tl">
                    <a:srgbClr val="000000">
                      <a:alpha val="43137"/>
                    </a:srgbClr>
                  </a:outerShdw>
                </a:effectLst>
                <a:latin typeface="+mn-ea"/>
                <a:ea typeface="+mn-ea"/>
                <a:sym typeface="+mn-ea"/>
              </a:rPr>
              <a:t>1</a:t>
            </a:r>
            <a:endParaRPr lang="zh-CN" altLang="en-US" sz="3000" b="1" dirty="0">
              <a:solidFill>
                <a:srgbClr val="FFFFFF"/>
              </a:solidFill>
              <a:effectLst>
                <a:outerShdw blurRad="38100" dist="38100" dir="2700000" algn="tl">
                  <a:srgbClr val="000000">
                    <a:alpha val="43137"/>
                  </a:srgbClr>
                </a:outerShdw>
              </a:effectLst>
              <a:latin typeface="+mn-ea"/>
              <a:ea typeface="+mn-ea"/>
              <a:sym typeface="+mn-ea"/>
            </a:endParaRPr>
          </a:p>
        </p:txBody>
      </p:sp>
      <p:pic>
        <p:nvPicPr>
          <p:cNvPr id="4" name="图片 3">
            <a:extLst>
              <a:ext uri="{FF2B5EF4-FFF2-40B4-BE49-F238E27FC236}">
                <a16:creationId xmlns:a16="http://schemas.microsoft.com/office/drawing/2014/main" id="{E8EDA9E7-9451-4545-AA2E-9BD25C03F08E}"/>
              </a:ext>
            </a:extLst>
          </p:cNvPr>
          <p:cNvPicPr>
            <a:picLocks noChangeAspect="1"/>
          </p:cNvPicPr>
          <p:nvPr/>
        </p:nvPicPr>
        <p:blipFill>
          <a:blip r:embed="rId2"/>
          <a:stretch>
            <a:fillRect/>
          </a:stretch>
        </p:blipFill>
        <p:spPr>
          <a:xfrm>
            <a:off x="488655" y="1549270"/>
            <a:ext cx="7889098" cy="1464081"/>
          </a:xfrm>
          <a:prstGeom prst="rect">
            <a:avLst/>
          </a:prstGeom>
        </p:spPr>
      </p:pic>
      <p:pic>
        <p:nvPicPr>
          <p:cNvPr id="5" name="图片 4">
            <a:extLst>
              <a:ext uri="{FF2B5EF4-FFF2-40B4-BE49-F238E27FC236}">
                <a16:creationId xmlns:a16="http://schemas.microsoft.com/office/drawing/2014/main" id="{FAC82FFA-B7B0-4214-9A47-4D7E7E4D004B}"/>
              </a:ext>
            </a:extLst>
          </p:cNvPr>
          <p:cNvPicPr>
            <a:picLocks noChangeAspect="1"/>
          </p:cNvPicPr>
          <p:nvPr/>
        </p:nvPicPr>
        <p:blipFill>
          <a:blip r:embed="rId3"/>
          <a:stretch>
            <a:fillRect/>
          </a:stretch>
        </p:blipFill>
        <p:spPr>
          <a:xfrm>
            <a:off x="488655" y="3241157"/>
            <a:ext cx="7661121" cy="1961247"/>
          </a:xfrm>
          <a:prstGeom prst="rect">
            <a:avLst/>
          </a:prstGeom>
        </p:spPr>
      </p:pic>
      <p:sp>
        <p:nvSpPr>
          <p:cNvPr id="6" name="文本框 5">
            <a:extLst>
              <a:ext uri="{FF2B5EF4-FFF2-40B4-BE49-F238E27FC236}">
                <a16:creationId xmlns:a16="http://schemas.microsoft.com/office/drawing/2014/main" id="{D2AA4829-634A-4DD0-8CF2-81F960D7CF49}"/>
              </a:ext>
            </a:extLst>
          </p:cNvPr>
          <p:cNvSpPr txBox="1"/>
          <p:nvPr/>
        </p:nvSpPr>
        <p:spPr bwMode="auto">
          <a:xfrm>
            <a:off x="2105248" y="5699051"/>
            <a:ext cx="5613990" cy="497316"/>
          </a:xfrm>
          <a:prstGeom prst="rect">
            <a:avLst/>
          </a:prstGeom>
          <a:noFill/>
          <a:ln>
            <a:noFill/>
          </a:ln>
        </p:spPr>
        <p:txBody>
          <a:bodyPr wrap="square" rtlCol="0">
            <a:spAutoFit/>
          </a:bodyPr>
          <a:lstStyle/>
          <a:p>
            <a:pPr algn="just">
              <a:lnSpc>
                <a:spcPct val="120000"/>
              </a:lnSpc>
              <a:spcBef>
                <a:spcPts val="1400"/>
              </a:spcBef>
            </a:pPr>
            <a:r>
              <a:rPr lang="zh-CN" altLang="en-US" sz="2400" dirty="0"/>
              <a:t>是耻不是花？是花不是耻？你怎么看？</a:t>
            </a:r>
          </a:p>
        </p:txBody>
      </p:sp>
    </p:spTree>
    <p:extLst>
      <p:ext uri="{BB962C8B-B14F-4D97-AF65-F5344CB8AC3E}">
        <p14:creationId xmlns:p14="http://schemas.microsoft.com/office/powerpoint/2010/main" val="444590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网站&#10;&#10;中度可信度描述已自动生成">
            <a:extLst>
              <a:ext uri="{FF2B5EF4-FFF2-40B4-BE49-F238E27FC236}">
                <a16:creationId xmlns:a16="http://schemas.microsoft.com/office/drawing/2014/main" id="{E427E6B6-7A00-9644-9209-895D5D26B638}"/>
              </a:ext>
            </a:extLst>
          </p:cNvPr>
          <p:cNvPicPr>
            <a:picLocks noChangeAspect="1"/>
          </p:cNvPicPr>
          <p:nvPr/>
        </p:nvPicPr>
        <p:blipFill>
          <a:blip r:embed="rId2"/>
          <a:stretch>
            <a:fillRect/>
          </a:stretch>
        </p:blipFill>
        <p:spPr>
          <a:xfrm>
            <a:off x="482600" y="1511526"/>
            <a:ext cx="8178800" cy="3834948"/>
          </a:xfrm>
          <a:prstGeom prst="rect">
            <a:avLst/>
          </a:prstGeom>
        </p:spPr>
      </p:pic>
    </p:spTree>
    <p:extLst>
      <p:ext uri="{BB962C8B-B14F-4D97-AF65-F5344CB8AC3E}">
        <p14:creationId xmlns:p14="http://schemas.microsoft.com/office/powerpoint/2010/main" val="312182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3E518E-CB40-4E56-A66C-D64AAFF0222E}"/>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案例讨论</a:t>
            </a:r>
            <a:r>
              <a:rPr lang="en-US" altLang="zh-CN" sz="3000" b="1" dirty="0">
                <a:solidFill>
                  <a:srgbClr val="FFFFFF"/>
                </a:solidFill>
                <a:effectLst>
                  <a:outerShdw blurRad="38100" dist="38100" dir="2700000" algn="tl">
                    <a:srgbClr val="000000">
                      <a:alpha val="43137"/>
                    </a:srgbClr>
                  </a:outerShdw>
                </a:effectLst>
                <a:latin typeface="+mn-ea"/>
                <a:ea typeface="+mn-ea"/>
                <a:sym typeface="+mn-ea"/>
              </a:rPr>
              <a:t>2</a:t>
            </a:r>
            <a:endParaRPr lang="zh-CN" altLang="en-US" sz="3000" b="1" dirty="0">
              <a:solidFill>
                <a:srgbClr val="FFFFFF"/>
              </a:solidFill>
              <a:effectLst>
                <a:outerShdw blurRad="38100" dist="38100" dir="2700000" algn="tl">
                  <a:srgbClr val="000000">
                    <a:alpha val="43137"/>
                  </a:srgbClr>
                </a:outerShdw>
              </a:effectLst>
              <a:latin typeface="+mn-ea"/>
              <a:ea typeface="+mn-ea"/>
              <a:sym typeface="+mn-ea"/>
            </a:endParaRPr>
          </a:p>
        </p:txBody>
      </p:sp>
      <p:sp>
        <p:nvSpPr>
          <p:cNvPr id="6" name="文本框 5">
            <a:extLst>
              <a:ext uri="{FF2B5EF4-FFF2-40B4-BE49-F238E27FC236}">
                <a16:creationId xmlns:a16="http://schemas.microsoft.com/office/drawing/2014/main" id="{D2AA4829-634A-4DD0-8CF2-81F960D7CF49}"/>
              </a:ext>
            </a:extLst>
          </p:cNvPr>
          <p:cNvSpPr txBox="1"/>
          <p:nvPr/>
        </p:nvSpPr>
        <p:spPr bwMode="auto">
          <a:xfrm>
            <a:off x="744280" y="2931684"/>
            <a:ext cx="8218968" cy="497316"/>
          </a:xfrm>
          <a:prstGeom prst="rect">
            <a:avLst/>
          </a:prstGeom>
          <a:noFill/>
          <a:ln>
            <a:noFill/>
          </a:ln>
        </p:spPr>
        <p:txBody>
          <a:bodyPr wrap="square" rtlCol="0">
            <a:spAutoFit/>
          </a:bodyPr>
          <a:lstStyle/>
          <a:p>
            <a:pPr algn="just">
              <a:lnSpc>
                <a:spcPct val="120000"/>
              </a:lnSpc>
              <a:spcBef>
                <a:spcPts val="1400"/>
              </a:spcBef>
            </a:pPr>
            <a:r>
              <a:rPr lang="zh-CN" altLang="en-US" sz="2400" dirty="0"/>
              <a:t>如何看待美国发动的阿富汗战争？伊拉克战争？等等。</a:t>
            </a:r>
          </a:p>
        </p:txBody>
      </p:sp>
    </p:spTree>
    <p:extLst>
      <p:ext uri="{BB962C8B-B14F-4D97-AF65-F5344CB8AC3E}">
        <p14:creationId xmlns:p14="http://schemas.microsoft.com/office/powerpoint/2010/main" val="2523573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AutoShape 8">
            <a:extLst>
              <a:ext uri="{FF2B5EF4-FFF2-40B4-BE49-F238E27FC236}">
                <a16:creationId xmlns:a16="http://schemas.microsoft.com/office/drawing/2014/main" id="{CCBBDBBE-5BEB-419D-8267-A191881C319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2209800"/>
            <a:ext cx="85217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15">
            <a:extLst>
              <a:ext uri="{FF2B5EF4-FFF2-40B4-BE49-F238E27FC236}">
                <a16:creationId xmlns:a16="http://schemas.microsoft.com/office/drawing/2014/main" id="{D17553C5-85C2-412A-9ADA-08BAFF4BDDEF}"/>
              </a:ext>
            </a:extLst>
          </p:cNvPr>
          <p:cNvSpPr/>
          <p:nvPr/>
        </p:nvSpPr>
        <p:spPr bwMode="auto">
          <a:xfrm>
            <a:off x="630238" y="1338263"/>
            <a:ext cx="37036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价值观与核心价值观</a:t>
            </a:r>
          </a:p>
        </p:txBody>
      </p:sp>
      <p:sp>
        <p:nvSpPr>
          <p:cNvPr id="6" name="文本框 5">
            <a:extLst>
              <a:ext uri="{FF2B5EF4-FFF2-40B4-BE49-F238E27FC236}">
                <a16:creationId xmlns:a16="http://schemas.microsoft.com/office/drawing/2014/main" id="{3F4E6A44-D5E5-4B23-AC8C-2E9F70739EE6}"/>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
        <p:nvSpPr>
          <p:cNvPr id="49157" name="文本框 1">
            <a:extLst>
              <a:ext uri="{FF2B5EF4-FFF2-40B4-BE49-F238E27FC236}">
                <a16:creationId xmlns:a16="http://schemas.microsoft.com/office/drawing/2014/main" id="{41161EEA-2817-4AA9-A550-AA7FE25409C4}"/>
              </a:ext>
            </a:extLst>
          </p:cNvPr>
          <p:cNvSpPr txBox="1">
            <a:spLocks noChangeArrowheads="1"/>
          </p:cNvSpPr>
          <p:nvPr/>
        </p:nvSpPr>
        <p:spPr bwMode="auto">
          <a:xfrm>
            <a:off x="900113" y="2890838"/>
            <a:ext cx="7343775" cy="369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价值观是人们关于价值本质的认识以及对人和事物的</a:t>
            </a:r>
            <a:r>
              <a:rPr lang="zh-CN" altLang="en-US" sz="2400" dirty="0">
                <a:solidFill>
                  <a:srgbClr val="FF0000"/>
                </a:solidFill>
              </a:rPr>
              <a:t>评价标准、评价原则和评价方法的观点的体系</a:t>
            </a:r>
            <a:r>
              <a:rPr lang="zh-CN" altLang="en-US" sz="2400" dirty="0"/>
              <a:t>。</a:t>
            </a:r>
          </a:p>
          <a:p>
            <a:pPr algn="just">
              <a:lnSpc>
                <a:spcPct val="120000"/>
              </a:lnSpc>
              <a:spcBef>
                <a:spcPts val="1400"/>
              </a:spcBef>
              <a:buFont typeface="Arial" panose="020B0604020202020204" pitchFamily="34" charset="0"/>
              <a:buNone/>
            </a:pPr>
            <a:r>
              <a:rPr lang="zh-CN" altLang="en-US" sz="2400" dirty="0"/>
              <a:t>马克思主义价值观：</a:t>
            </a:r>
            <a:endParaRPr lang="en-US" altLang="zh-CN" sz="2400" dirty="0"/>
          </a:p>
          <a:p>
            <a:pPr algn="just">
              <a:lnSpc>
                <a:spcPct val="120000"/>
              </a:lnSpc>
              <a:spcBef>
                <a:spcPts val="1400"/>
              </a:spcBef>
            </a:pPr>
            <a:r>
              <a:rPr lang="zh-CN" altLang="zh-CN" sz="2400" dirty="0">
                <a:latin typeface="楷体" panose="02010609060101010101" pitchFamily="49" charset="-122"/>
                <a:ea typeface="楷体" panose="02010609060101010101" pitchFamily="49" charset="-122"/>
              </a:rPr>
              <a:t>以是否满足绝大多数人的利益为是非、善恶、美丑的评价标准，归根结底以社会的进步和人类的彻底解放为标准。</a:t>
            </a:r>
            <a:endParaRPr lang="en-US" altLang="zh-CN" sz="2400" dirty="0">
              <a:latin typeface="楷体" panose="02010609060101010101" pitchFamily="49" charset="-122"/>
              <a:ea typeface="楷体" panose="02010609060101010101" pitchFamily="49" charset="-122"/>
            </a:endParaRPr>
          </a:p>
          <a:p>
            <a:pPr algn="just">
              <a:lnSpc>
                <a:spcPct val="120000"/>
              </a:lnSpc>
              <a:spcBef>
                <a:spcPts val="1400"/>
              </a:spcBef>
              <a:buFont typeface="Arial" panose="020B0604020202020204" pitchFamily="34" charset="0"/>
              <a:buNone/>
            </a:pPr>
            <a:endParaRPr lang="zh-CN" altLang="en-US" sz="2400" dirty="0"/>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AutoShape 8">
            <a:extLst>
              <a:ext uri="{FF2B5EF4-FFF2-40B4-BE49-F238E27FC236}">
                <a16:creationId xmlns:a16="http://schemas.microsoft.com/office/drawing/2014/main" id="{CCBBDBBE-5BEB-419D-8267-A191881C319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2209800"/>
            <a:ext cx="85217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15">
            <a:extLst>
              <a:ext uri="{FF2B5EF4-FFF2-40B4-BE49-F238E27FC236}">
                <a16:creationId xmlns:a16="http://schemas.microsoft.com/office/drawing/2014/main" id="{D17553C5-85C2-412A-9ADA-08BAFF4BDDEF}"/>
              </a:ext>
            </a:extLst>
          </p:cNvPr>
          <p:cNvSpPr/>
          <p:nvPr/>
        </p:nvSpPr>
        <p:spPr bwMode="auto">
          <a:xfrm>
            <a:off x="630238" y="1338263"/>
            <a:ext cx="37036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价值观与核心价值观</a:t>
            </a:r>
          </a:p>
        </p:txBody>
      </p:sp>
      <p:sp>
        <p:nvSpPr>
          <p:cNvPr id="6" name="文本框 5">
            <a:extLst>
              <a:ext uri="{FF2B5EF4-FFF2-40B4-BE49-F238E27FC236}">
                <a16:creationId xmlns:a16="http://schemas.microsoft.com/office/drawing/2014/main" id="{3F4E6A44-D5E5-4B23-AC8C-2E9F70739EE6}"/>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
        <p:nvSpPr>
          <p:cNvPr id="49157" name="文本框 1">
            <a:extLst>
              <a:ext uri="{FF2B5EF4-FFF2-40B4-BE49-F238E27FC236}">
                <a16:creationId xmlns:a16="http://schemas.microsoft.com/office/drawing/2014/main" id="{41161EEA-2817-4AA9-A550-AA7FE25409C4}"/>
              </a:ext>
            </a:extLst>
          </p:cNvPr>
          <p:cNvSpPr txBox="1">
            <a:spLocks noChangeArrowheads="1"/>
          </p:cNvSpPr>
          <p:nvPr/>
        </p:nvSpPr>
        <p:spPr bwMode="auto">
          <a:xfrm>
            <a:off x="900113" y="2890838"/>
            <a:ext cx="7343775" cy="280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dirty="0"/>
              <a:t>“社会主义核心价值观是当代中国精神的集中体现，凝结着全体人民共同的价值追求。”</a:t>
            </a:r>
          </a:p>
          <a:p>
            <a:pPr algn="r">
              <a:lnSpc>
                <a:spcPct val="120000"/>
              </a:lnSpc>
              <a:spcBef>
                <a:spcPts val="1400"/>
              </a:spcBef>
              <a:buFont typeface="Arial" panose="020B0604020202020204" pitchFamily="34" charset="0"/>
              <a:buNone/>
            </a:pPr>
            <a:r>
              <a:rPr lang="en-US" altLang="zh-CN" sz="2400" dirty="0"/>
              <a:t>——</a:t>
            </a:r>
            <a:r>
              <a:rPr lang="zh-CN" altLang="en-US" sz="2400" dirty="0"/>
              <a:t>党的十九大报告</a:t>
            </a:r>
          </a:p>
          <a:p>
            <a:pPr algn="just">
              <a:lnSpc>
                <a:spcPct val="120000"/>
              </a:lnSpc>
              <a:spcBef>
                <a:spcPts val="1400"/>
              </a:spcBef>
            </a:pPr>
            <a:endParaRPr lang="zh-CN" altLang="zh-CN" sz="2400" dirty="0">
              <a:latin typeface="楷体" panose="02010609060101010101" pitchFamily="49" charset="-122"/>
              <a:ea typeface="楷体" panose="02010609060101010101" pitchFamily="49" charset="-122"/>
            </a:endParaRPr>
          </a:p>
          <a:p>
            <a:pPr algn="just">
              <a:lnSpc>
                <a:spcPct val="120000"/>
              </a:lnSpc>
              <a:spcBef>
                <a:spcPts val="1400"/>
              </a:spcBef>
              <a:buFont typeface="Arial" panose="020B0604020202020204" pitchFamily="34" charset="0"/>
              <a:buNone/>
            </a:pPr>
            <a:endParaRPr lang="zh-CN" altLang="en-US" sz="2400" dirty="0"/>
          </a:p>
        </p:txBody>
      </p:sp>
    </p:spTree>
    <p:extLst>
      <p:ext uri="{BB962C8B-B14F-4D97-AF65-F5344CB8AC3E}">
        <p14:creationId xmlns:p14="http://schemas.microsoft.com/office/powerpoint/2010/main" val="968889647"/>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FB4723C-3267-6942-9911-251881E60A8D}"/>
              </a:ext>
            </a:extLst>
          </p:cNvPr>
          <p:cNvSpPr/>
          <p:nvPr/>
        </p:nvSpPr>
        <p:spPr>
          <a:xfrm>
            <a:off x="4491728" y="1593609"/>
            <a:ext cx="4205681" cy="3670781"/>
          </a:xfrm>
          <a:prstGeom prst="rect">
            <a:avLst/>
          </a:prstGeom>
          <a:noFill/>
        </p:spPr>
        <p:txBody>
          <a:bodyPr vert="horz" wrap="square" lIns="68580" tIns="34290" rIns="68580" bIns="34290" rtlCol="0" anchor="ctr">
            <a:noAutofit/>
          </a:bodyPr>
          <a:lstStyle/>
          <a:p>
            <a:pPr>
              <a:lnSpc>
                <a:spcPct val="120000"/>
              </a:lnSpc>
              <a:spcAft>
                <a:spcPts val="450"/>
              </a:spcAft>
            </a:pPr>
            <a:r>
              <a:rPr lang="zh-CN" altLang="en-US" sz="1650" dirty="0">
                <a:solidFill>
                  <a:schemeClr val="accent2">
                    <a:lumMod val="50000"/>
                  </a:schemeClr>
                </a:solidFill>
                <a:latin typeface="Microsoft YaHei" panose="020B0503020204020204" pitchFamily="34" charset="-122"/>
                <a:ea typeface="Microsoft YaHei" panose="020B0503020204020204" pitchFamily="34" charset="-122"/>
              </a:rPr>
              <a:t>       </a:t>
            </a:r>
            <a:r>
              <a:rPr lang="zh-CN" altLang="zh-CN" sz="1650" dirty="0">
                <a:solidFill>
                  <a:schemeClr val="accent2">
                    <a:lumMod val="50000"/>
                  </a:schemeClr>
                </a:solidFill>
                <a:latin typeface="Microsoft YaHei" panose="020B0503020204020204" pitchFamily="34" charset="-122"/>
                <a:ea typeface="Microsoft YaHei" panose="020B0503020204020204" pitchFamily="34" charset="-122"/>
              </a:rPr>
              <a:t>核心价值观的养成绝非一日之功，要坚持由易到难、由近及远，努力把核心价值观的要求变成日常的行为准则，进而形成自觉奉行的信念理念。不要顺利的时候，看山是山、看水是水，一遇挫折，就怀疑动摇，看山不是山、看水不是水了。无论什么时候，我们都要坚守在中国大地上形成和发展起来的社会主义核心价值观，在时代大潮中建功立业，成就自己的宝贵人生。</a:t>
            </a:r>
            <a:endParaRPr lang="en-US" altLang="zh-CN" sz="1650" dirty="0">
              <a:solidFill>
                <a:schemeClr val="accent2">
                  <a:lumMod val="50000"/>
                </a:schemeClr>
              </a:solidFill>
              <a:latin typeface="Microsoft YaHei" panose="020B0503020204020204" pitchFamily="34" charset="-122"/>
              <a:ea typeface="Microsoft YaHei" panose="020B0503020204020204" pitchFamily="34" charset="-122"/>
            </a:endParaRPr>
          </a:p>
          <a:p>
            <a:pPr algn="r">
              <a:lnSpc>
                <a:spcPct val="120000"/>
              </a:lnSpc>
              <a:spcAft>
                <a:spcPts val="450"/>
              </a:spcAft>
            </a:pPr>
            <a:r>
              <a:rPr lang="en-US" altLang="zh-CN" sz="1650" dirty="0">
                <a:solidFill>
                  <a:schemeClr val="accent2">
                    <a:lumMod val="50000"/>
                  </a:schemeClr>
                </a:solidFill>
                <a:latin typeface="Microsoft YaHei" panose="020B0503020204020204" pitchFamily="34" charset="-122"/>
                <a:ea typeface="Microsoft YaHei" panose="020B0503020204020204" pitchFamily="34" charset="-122"/>
              </a:rPr>
              <a:t>——</a:t>
            </a:r>
            <a:r>
              <a:rPr lang="zh-CN" altLang="en-US" sz="1650" dirty="0">
                <a:solidFill>
                  <a:schemeClr val="accent2">
                    <a:lumMod val="50000"/>
                  </a:schemeClr>
                </a:solidFill>
                <a:latin typeface="Microsoft YaHei" panose="020B0503020204020204" pitchFamily="34" charset="-122"/>
                <a:ea typeface="Microsoft YaHei" panose="020B0503020204020204" pitchFamily="34" charset="-122"/>
              </a:rPr>
              <a:t>习近平</a:t>
            </a:r>
            <a:r>
              <a:rPr lang="zh-CN" altLang="zh-CN" sz="1650" dirty="0">
                <a:solidFill>
                  <a:schemeClr val="accent2">
                    <a:lumMod val="50000"/>
                  </a:schemeClr>
                </a:solidFill>
                <a:latin typeface="Microsoft YaHei" panose="020B0503020204020204" pitchFamily="34" charset="-122"/>
                <a:ea typeface="Microsoft YaHei" panose="020B0503020204020204" pitchFamily="34" charset="-122"/>
              </a:rPr>
              <a:t> </a:t>
            </a:r>
            <a:endParaRPr lang="en-US" altLang="zh-CN" sz="1650" dirty="0">
              <a:solidFill>
                <a:schemeClr val="accent2">
                  <a:lumMod val="50000"/>
                </a:schemeClr>
              </a:solidFill>
              <a:latin typeface="Microsoft YaHei" panose="020B0503020204020204" pitchFamily="34" charset="-122"/>
              <a:ea typeface="Microsoft YaHei" panose="020B0503020204020204" pitchFamily="34" charset="-122"/>
              <a:cs typeface="+mj-cs"/>
            </a:endParaRPr>
          </a:p>
        </p:txBody>
      </p:sp>
      <p:pic>
        <p:nvPicPr>
          <p:cNvPr id="3" name="图片 2" descr="文本&#10;&#10;中度可信度描述已自动生成">
            <a:extLst>
              <a:ext uri="{FF2B5EF4-FFF2-40B4-BE49-F238E27FC236}">
                <a16:creationId xmlns:a16="http://schemas.microsoft.com/office/drawing/2014/main" id="{2BB054A1-8DD7-2543-8D28-F57BF94A8A15}"/>
              </a:ext>
            </a:extLst>
          </p:cNvPr>
          <p:cNvPicPr>
            <a:picLocks noChangeAspect="1"/>
          </p:cNvPicPr>
          <p:nvPr/>
        </p:nvPicPr>
        <p:blipFill>
          <a:blip r:embed="rId2"/>
          <a:stretch>
            <a:fillRect/>
          </a:stretch>
        </p:blipFill>
        <p:spPr>
          <a:xfrm>
            <a:off x="241302" y="1557552"/>
            <a:ext cx="3733540" cy="3742897"/>
          </a:xfrm>
          <a:prstGeom prst="rect">
            <a:avLst/>
          </a:prstGeom>
        </p:spPr>
      </p:pic>
    </p:spTree>
    <p:extLst>
      <p:ext uri="{BB962C8B-B14F-4D97-AF65-F5344CB8AC3E}">
        <p14:creationId xmlns:p14="http://schemas.microsoft.com/office/powerpoint/2010/main" val="1495359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5">
            <a:extLst>
              <a:ext uri="{FF2B5EF4-FFF2-40B4-BE49-F238E27FC236}">
                <a16:creationId xmlns:a16="http://schemas.microsoft.com/office/drawing/2014/main" id="{E83126D6-D5C8-4F94-9062-7C6E0E420DFF}"/>
              </a:ext>
            </a:extLst>
          </p:cNvPr>
          <p:cNvSpPr/>
          <p:nvPr/>
        </p:nvSpPr>
        <p:spPr bwMode="auto">
          <a:xfrm>
            <a:off x="630238" y="1352550"/>
            <a:ext cx="494188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真理和价值在实践中的辩证统一</a:t>
            </a:r>
          </a:p>
        </p:txBody>
      </p:sp>
      <p:sp>
        <p:nvSpPr>
          <p:cNvPr id="50179" name="Rectangle 13">
            <a:extLst>
              <a:ext uri="{FF2B5EF4-FFF2-40B4-BE49-F238E27FC236}">
                <a16:creationId xmlns:a16="http://schemas.microsoft.com/office/drawing/2014/main" id="{1DCE3C68-0C32-45D5-918A-97CCA28743BE}"/>
              </a:ext>
            </a:extLst>
          </p:cNvPr>
          <p:cNvSpPr>
            <a:spLocks noChangeArrowheads="1"/>
          </p:cNvSpPr>
          <p:nvPr/>
        </p:nvSpPr>
        <p:spPr bwMode="auto">
          <a:xfrm>
            <a:off x="2176463" y="2376488"/>
            <a:ext cx="935037" cy="504825"/>
          </a:xfrm>
          <a:prstGeom prst="rect">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dirty="0">
                <a:solidFill>
                  <a:schemeClr val="bg1"/>
                </a:solidFill>
                <a:latin typeface="+mj-ea"/>
                <a:ea typeface="+mj-ea"/>
                <a:sym typeface="+mn-ea"/>
              </a:rPr>
              <a:t>对立</a:t>
            </a:r>
          </a:p>
        </p:txBody>
      </p:sp>
      <p:sp>
        <p:nvSpPr>
          <p:cNvPr id="50180" name="Rectangle 14">
            <a:extLst>
              <a:ext uri="{FF2B5EF4-FFF2-40B4-BE49-F238E27FC236}">
                <a16:creationId xmlns:a16="http://schemas.microsoft.com/office/drawing/2014/main" id="{869CBC8B-8387-4A43-A755-F69FBD721435}"/>
              </a:ext>
            </a:extLst>
          </p:cNvPr>
          <p:cNvSpPr>
            <a:spLocks noChangeArrowheads="1"/>
          </p:cNvSpPr>
          <p:nvPr/>
        </p:nvSpPr>
        <p:spPr bwMode="auto">
          <a:xfrm>
            <a:off x="6065838" y="2376488"/>
            <a:ext cx="914400" cy="504825"/>
          </a:xfrm>
          <a:prstGeom prst="rect">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b="1">
                <a:solidFill>
                  <a:schemeClr val="bg1"/>
                </a:solidFill>
                <a:latin typeface="+mj-ea"/>
                <a:ea typeface="+mj-ea"/>
                <a:sym typeface="Arial" panose="020B0604020202020204" pitchFamily="34" charset="0"/>
              </a:rPr>
              <a:t>统一</a:t>
            </a:r>
          </a:p>
        </p:txBody>
      </p:sp>
      <p:grpSp>
        <p:nvGrpSpPr>
          <p:cNvPr id="50181" name="组合 3">
            <a:extLst>
              <a:ext uri="{FF2B5EF4-FFF2-40B4-BE49-F238E27FC236}">
                <a16:creationId xmlns:a16="http://schemas.microsoft.com/office/drawing/2014/main" id="{3035EDE7-E8B6-4C46-882B-A328D809CB9F}"/>
              </a:ext>
            </a:extLst>
          </p:cNvPr>
          <p:cNvGrpSpPr>
            <a:grpSpLocks/>
          </p:cNvGrpSpPr>
          <p:nvPr/>
        </p:nvGrpSpPr>
        <p:grpSpPr bwMode="auto">
          <a:xfrm>
            <a:off x="417513" y="3151188"/>
            <a:ext cx="8308975" cy="1717675"/>
            <a:chOff x="400050" y="2901692"/>
            <a:chExt cx="8308182" cy="1717935"/>
          </a:xfrm>
        </p:grpSpPr>
        <p:sp>
          <p:nvSpPr>
            <p:cNvPr id="50189" name="Text Box 10">
              <a:extLst>
                <a:ext uri="{FF2B5EF4-FFF2-40B4-BE49-F238E27FC236}">
                  <a16:creationId xmlns:a16="http://schemas.microsoft.com/office/drawing/2014/main" id="{3BC146EB-29BB-4CE4-BE5B-73A73644B924}"/>
                </a:ext>
              </a:extLst>
            </p:cNvPr>
            <p:cNvSpPr txBox="1">
              <a:spLocks noChangeArrowheads="1"/>
            </p:cNvSpPr>
            <p:nvPr/>
          </p:nvSpPr>
          <p:spPr bwMode="auto">
            <a:xfrm>
              <a:off x="400050" y="2901693"/>
              <a:ext cx="4562475" cy="1717934"/>
            </a:xfrm>
            <a:prstGeom prst="rect">
              <a:avLst/>
            </a:prstGeom>
            <a:noFill/>
            <a:ln w="12700">
              <a:solidFill>
                <a:srgbClr val="33330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buFont typeface="Arial" panose="020B0604020202020204" pitchFamily="34" charset="0"/>
                <a:buNone/>
              </a:pPr>
              <a:r>
                <a:rPr lang="zh-CN" altLang="en-US" sz="2000" dirty="0">
                  <a:latin typeface="微软雅黑" panose="020B0503020204020204" pitchFamily="34" charset="-122"/>
                </a:rPr>
                <a:t>实践中人民必须遵循正确反映客观事物本质和规律的真理。</a:t>
              </a:r>
              <a:r>
                <a:rPr lang="zh-CN" altLang="en-US" sz="2000" b="1" dirty="0">
                  <a:solidFill>
                    <a:srgbClr val="014D23"/>
                  </a:solidFill>
                  <a:latin typeface="微软雅黑" panose="020B0503020204020204" pitchFamily="34" charset="-122"/>
                </a:rPr>
                <a:t>（真理尺度）</a:t>
              </a:r>
            </a:p>
            <a:p>
              <a:pPr>
                <a:spcBef>
                  <a:spcPct val="50000"/>
                </a:spcBef>
                <a:buFont typeface="Arial" panose="020B0604020202020204" pitchFamily="34" charset="0"/>
                <a:buNone/>
              </a:pPr>
              <a:r>
                <a:rPr lang="zh-CN" altLang="en-US" sz="2000" dirty="0">
                  <a:latin typeface="微软雅黑" panose="020B0503020204020204" pitchFamily="34" charset="-122"/>
                </a:rPr>
                <a:t>实践中人们都是按照自己的尺度和需要去认识世界和改造世界。</a:t>
              </a:r>
              <a:r>
                <a:rPr lang="zh-CN" altLang="en-US" sz="2000" b="1" dirty="0">
                  <a:solidFill>
                    <a:srgbClr val="014D23"/>
                  </a:solidFill>
                  <a:latin typeface="微软雅黑" panose="020B0503020204020204" pitchFamily="34" charset="-122"/>
                </a:rPr>
                <a:t>（价值尺度）</a:t>
              </a:r>
            </a:p>
          </p:txBody>
        </p:sp>
        <p:sp>
          <p:nvSpPr>
            <p:cNvPr id="2" name="Text Box 12">
              <a:extLst>
                <a:ext uri="{FF2B5EF4-FFF2-40B4-BE49-F238E27FC236}">
                  <a16:creationId xmlns:a16="http://schemas.microsoft.com/office/drawing/2014/main" id="{A69FB0F3-9EDD-454F-A123-62DA5171AAD2}"/>
                </a:ext>
              </a:extLst>
            </p:cNvPr>
            <p:cNvSpPr txBox="1">
              <a:spLocks noChangeArrowheads="1"/>
            </p:cNvSpPr>
            <p:nvPr/>
          </p:nvSpPr>
          <p:spPr bwMode="auto">
            <a:xfrm>
              <a:off x="5252574" y="2901692"/>
              <a:ext cx="3455658" cy="1717935"/>
            </a:xfrm>
            <a:prstGeom prst="rect">
              <a:avLst/>
            </a:prstGeom>
            <a:noFill/>
            <a:ln w="12700">
              <a:solidFill>
                <a:srgbClr val="333300"/>
              </a:solidFill>
              <a:prstDash val="dash"/>
              <a:miter lim="800000"/>
            </a:ln>
          </p:spPr>
          <p:txBody>
            <a:bodyPr lIns="90170" tIns="46990" rIns="90170" bIns="46990"/>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spcBef>
                  <a:spcPct val="50000"/>
                </a:spcBef>
                <a:defRPr/>
              </a:pPr>
              <a:r>
                <a:rPr lang="zh-CN" altLang="en-US" sz="2000" b="1" dirty="0">
                  <a:solidFill>
                    <a:srgbClr val="014D23"/>
                  </a:solidFill>
                  <a:latin typeface="+mj-ea"/>
                  <a:ea typeface="+mj-ea"/>
                  <a:sym typeface="+mn-ea"/>
                </a:rPr>
                <a:t>真理</a:t>
              </a:r>
              <a:r>
                <a:rPr lang="zh-CN" altLang="en-US" sz="2000" dirty="0">
                  <a:latin typeface="+mj-ea"/>
                  <a:ea typeface="+mj-ea"/>
                  <a:sym typeface="+mn-ea"/>
                </a:rPr>
                <a:t>本身就具有价值；</a:t>
              </a:r>
            </a:p>
            <a:p>
              <a:pPr>
                <a:spcBef>
                  <a:spcPct val="50000"/>
                </a:spcBef>
                <a:defRPr/>
              </a:pPr>
              <a:r>
                <a:rPr lang="zh-CN" altLang="en-US" sz="2000" b="1" dirty="0">
                  <a:solidFill>
                    <a:srgbClr val="014D23"/>
                  </a:solidFill>
                  <a:latin typeface="+mj-ea"/>
                  <a:ea typeface="+mj-ea"/>
                  <a:sym typeface="+mn-ea"/>
                </a:rPr>
                <a:t>价值</a:t>
              </a:r>
              <a:r>
                <a:rPr lang="zh-CN" altLang="en-US" sz="2000" dirty="0">
                  <a:latin typeface="+mj-ea"/>
                  <a:ea typeface="+mj-ea"/>
                  <a:sym typeface="+mn-ea"/>
                </a:rPr>
                <a:t>的实现过程离不开对真理的认识和运用。</a:t>
              </a:r>
            </a:p>
            <a:p>
              <a:pPr>
                <a:spcBef>
                  <a:spcPct val="50000"/>
                </a:spcBef>
                <a:defRPr/>
              </a:pPr>
              <a:r>
                <a:rPr lang="zh-CN" altLang="en-US" sz="2000" b="1" dirty="0">
                  <a:solidFill>
                    <a:srgbClr val="014D23"/>
                  </a:solidFill>
                  <a:latin typeface="+mj-ea"/>
                  <a:ea typeface="+mj-ea"/>
                  <a:sym typeface="+mn-ea"/>
                </a:rPr>
                <a:t>合规性和合目的性的统一</a:t>
              </a:r>
            </a:p>
          </p:txBody>
        </p:sp>
      </p:grpSp>
      <p:grpSp>
        <p:nvGrpSpPr>
          <p:cNvPr id="50182" name="组合 4">
            <a:extLst>
              <a:ext uri="{FF2B5EF4-FFF2-40B4-BE49-F238E27FC236}">
                <a16:creationId xmlns:a16="http://schemas.microsoft.com/office/drawing/2014/main" id="{D2F31C31-71EC-4A58-81E4-DC118302E434}"/>
              </a:ext>
            </a:extLst>
          </p:cNvPr>
          <p:cNvGrpSpPr>
            <a:grpSpLocks/>
          </p:cNvGrpSpPr>
          <p:nvPr/>
        </p:nvGrpSpPr>
        <p:grpSpPr bwMode="auto">
          <a:xfrm>
            <a:off x="871538" y="5248275"/>
            <a:ext cx="7400925" cy="833438"/>
            <a:chOff x="417909" y="5063352"/>
            <a:chExt cx="7399735" cy="833562"/>
          </a:xfrm>
        </p:grpSpPr>
        <p:sp>
          <p:nvSpPr>
            <p:cNvPr id="3" name="Text Box 8">
              <a:extLst>
                <a:ext uri="{FF2B5EF4-FFF2-40B4-BE49-F238E27FC236}">
                  <a16:creationId xmlns:a16="http://schemas.microsoft.com/office/drawing/2014/main" id="{361FEFCA-B04E-4C2F-B261-3B7345D50728}"/>
                </a:ext>
              </a:extLst>
            </p:cNvPr>
            <p:cNvSpPr txBox="1">
              <a:spLocks noChangeArrowheads="1"/>
            </p:cNvSpPr>
            <p:nvPr/>
          </p:nvSpPr>
          <p:spPr bwMode="auto">
            <a:xfrm>
              <a:off x="417909" y="5063352"/>
              <a:ext cx="2020562" cy="833562"/>
            </a:xfrm>
            <a:prstGeom prst="rect">
              <a:avLst/>
            </a:prstGeom>
            <a:solidFill>
              <a:schemeClr val="accent6">
                <a:lumMod val="20000"/>
                <a:lumOff val="80000"/>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ct val="50000"/>
                </a:spcBef>
                <a:defRPr/>
              </a:pPr>
              <a:r>
                <a:rPr lang="zh-CN" altLang="en-US" sz="2400" dirty="0">
                  <a:latin typeface="+mj-ea"/>
                  <a:ea typeface="+mj-ea"/>
                  <a:sym typeface="+mn-ea"/>
                </a:rPr>
                <a:t>真理尺度关系实践的成败</a:t>
              </a:r>
            </a:p>
          </p:txBody>
        </p:sp>
        <p:sp>
          <p:nvSpPr>
            <p:cNvPr id="50184" name="Text Box 8">
              <a:extLst>
                <a:ext uri="{FF2B5EF4-FFF2-40B4-BE49-F238E27FC236}">
                  <a16:creationId xmlns:a16="http://schemas.microsoft.com/office/drawing/2014/main" id="{119D1272-57C4-4660-ABD6-C7B3BC622CF7}"/>
                </a:ext>
              </a:extLst>
            </p:cNvPr>
            <p:cNvSpPr txBox="1">
              <a:spLocks noChangeArrowheads="1"/>
            </p:cNvSpPr>
            <p:nvPr/>
          </p:nvSpPr>
          <p:spPr bwMode="auto">
            <a:xfrm>
              <a:off x="5797081" y="5063352"/>
              <a:ext cx="2020563" cy="833562"/>
            </a:xfrm>
            <a:prstGeom prst="rect">
              <a:avLst/>
            </a:prstGeom>
            <a:solidFill>
              <a:schemeClr val="accent6">
                <a:lumMod val="20000"/>
                <a:lumOff val="80000"/>
              </a:schemeClr>
            </a:solidFill>
            <a:ln>
              <a:noFill/>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ct val="50000"/>
                </a:spcBef>
                <a:defRPr/>
              </a:pPr>
              <a:r>
                <a:rPr lang="zh-CN" altLang="en-US" sz="2400" dirty="0">
                  <a:latin typeface="+mj-ea"/>
                  <a:ea typeface="+mj-ea"/>
                  <a:sym typeface="+mn-ea"/>
                </a:rPr>
                <a:t>价值尺度关系实践的善恶</a:t>
              </a:r>
            </a:p>
          </p:txBody>
        </p:sp>
        <p:sp>
          <p:nvSpPr>
            <p:cNvPr id="50185" name="Text Box 3">
              <a:extLst>
                <a:ext uri="{FF2B5EF4-FFF2-40B4-BE49-F238E27FC236}">
                  <a16:creationId xmlns:a16="http://schemas.microsoft.com/office/drawing/2014/main" id="{B1706CAE-D886-4E6C-A687-9A136943C2C3}"/>
                </a:ext>
              </a:extLst>
            </p:cNvPr>
            <p:cNvSpPr txBox="1">
              <a:spLocks noChangeArrowheads="1"/>
            </p:cNvSpPr>
            <p:nvPr/>
          </p:nvSpPr>
          <p:spPr bwMode="auto">
            <a:xfrm>
              <a:off x="3474942" y="5245942"/>
              <a:ext cx="1079326" cy="468382"/>
            </a:xfrm>
            <a:prstGeom prst="rect">
              <a:avLst/>
            </a:prstGeom>
            <a:noFill/>
            <a:ln w="9525">
              <a:solidFill>
                <a:srgbClr val="014D23"/>
              </a:solidFill>
              <a:miter lim="800000"/>
            </a:ln>
          </p:spPr>
          <p:txBody>
            <a:bodyPr lIns="90170" tIns="46990" rIns="90170" bIns="4699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ct val="50000"/>
                </a:spcBef>
                <a:defRPr/>
              </a:pPr>
              <a:r>
                <a:rPr lang="zh-CN" altLang="en-US" sz="2400" b="1" dirty="0">
                  <a:solidFill>
                    <a:srgbClr val="014D23"/>
                  </a:solidFill>
                  <a:latin typeface="+mj-ea"/>
                  <a:ea typeface="+mj-ea"/>
                  <a:sym typeface="+mn-ea"/>
                </a:rPr>
                <a:t>实践</a:t>
              </a:r>
            </a:p>
          </p:txBody>
        </p:sp>
        <p:sp>
          <p:nvSpPr>
            <p:cNvPr id="50186" name="AutoShape 11">
              <a:extLst>
                <a:ext uri="{FF2B5EF4-FFF2-40B4-BE49-F238E27FC236}">
                  <a16:creationId xmlns:a16="http://schemas.microsoft.com/office/drawing/2014/main" id="{737C8DF1-9E0A-4D7E-B2E2-F2D59B6D1B92}"/>
                </a:ext>
              </a:extLst>
            </p:cNvPr>
            <p:cNvSpPr>
              <a:spLocks noChangeArrowheads="1"/>
            </p:cNvSpPr>
            <p:nvPr/>
          </p:nvSpPr>
          <p:spPr bwMode="auto">
            <a:xfrm>
              <a:off x="2732112" y="5449172"/>
              <a:ext cx="431731" cy="215932"/>
            </a:xfrm>
            <a:prstGeom prst="rightArrow">
              <a:avLst>
                <a:gd name="adj1" fmla="val 50000"/>
                <a:gd name="adj2" fmla="val 50000"/>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400">
                <a:latin typeface="+mj-ea"/>
                <a:ea typeface="+mj-ea"/>
              </a:endParaRPr>
            </a:p>
          </p:txBody>
        </p:sp>
        <p:sp>
          <p:nvSpPr>
            <p:cNvPr id="50187" name="AutoShape 12">
              <a:extLst>
                <a:ext uri="{FF2B5EF4-FFF2-40B4-BE49-F238E27FC236}">
                  <a16:creationId xmlns:a16="http://schemas.microsoft.com/office/drawing/2014/main" id="{E9A07748-725F-493D-95E6-F66EA056F71A}"/>
                </a:ext>
              </a:extLst>
            </p:cNvPr>
            <p:cNvSpPr>
              <a:spLocks noChangeArrowheads="1"/>
            </p:cNvSpPr>
            <p:nvPr/>
          </p:nvSpPr>
          <p:spPr bwMode="auto">
            <a:xfrm>
              <a:off x="4959016" y="5449172"/>
              <a:ext cx="433318" cy="215932"/>
            </a:xfrm>
            <a:prstGeom prst="leftArrow">
              <a:avLst>
                <a:gd name="adj1" fmla="val 50000"/>
                <a:gd name="adj2" fmla="val 50128"/>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endParaRPr lang="zh-CN" altLang="en-US" sz="2400">
                <a:latin typeface="+mj-ea"/>
                <a:ea typeface="+mj-ea"/>
              </a:endParaRPr>
            </a:p>
          </p:txBody>
        </p:sp>
      </p:grpSp>
      <p:sp>
        <p:nvSpPr>
          <p:cNvPr id="16" name="文本框 15">
            <a:extLst>
              <a:ext uri="{FF2B5EF4-FFF2-40B4-BE49-F238E27FC236}">
                <a16:creationId xmlns:a16="http://schemas.microsoft.com/office/drawing/2014/main" id="{FA67D163-C414-4BD8-855D-2A8F25BB58B7}"/>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BBD277A8-5D38-467B-871E-1237AAC6D2CA}"/>
              </a:ext>
            </a:extLst>
          </p:cNvPr>
          <p:cNvSpPr/>
          <p:nvPr/>
        </p:nvSpPr>
        <p:spPr bwMode="auto">
          <a:xfrm>
            <a:off x="630238" y="1235075"/>
            <a:ext cx="480218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真理和价值在实践中的辩证统一</a:t>
            </a:r>
          </a:p>
        </p:txBody>
      </p:sp>
      <p:sp>
        <p:nvSpPr>
          <p:cNvPr id="7" name="文本框 6">
            <a:extLst>
              <a:ext uri="{FF2B5EF4-FFF2-40B4-BE49-F238E27FC236}">
                <a16:creationId xmlns:a16="http://schemas.microsoft.com/office/drawing/2014/main" id="{B377D841-7CDA-4E16-9C64-6897C88E70CE}"/>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三、真理与价值的辩证统一</a:t>
            </a:r>
          </a:p>
        </p:txBody>
      </p:sp>
      <p:grpSp>
        <p:nvGrpSpPr>
          <p:cNvPr id="51204" name="组合 3">
            <a:extLst>
              <a:ext uri="{FF2B5EF4-FFF2-40B4-BE49-F238E27FC236}">
                <a16:creationId xmlns:a16="http://schemas.microsoft.com/office/drawing/2014/main" id="{305CD6EC-397D-4C8F-ABAF-9140893187D4}"/>
              </a:ext>
            </a:extLst>
          </p:cNvPr>
          <p:cNvGrpSpPr>
            <a:grpSpLocks/>
          </p:cNvGrpSpPr>
          <p:nvPr/>
        </p:nvGrpSpPr>
        <p:grpSpPr bwMode="auto">
          <a:xfrm>
            <a:off x="681038" y="2122488"/>
            <a:ext cx="7934325" cy="1141412"/>
            <a:chOff x="681318" y="2015186"/>
            <a:chExt cx="7933764" cy="1140390"/>
          </a:xfrm>
        </p:grpSpPr>
        <p:sp>
          <p:nvSpPr>
            <p:cNvPr id="11" name="AutoShape 11">
              <a:extLst>
                <a:ext uri="{FF2B5EF4-FFF2-40B4-BE49-F238E27FC236}">
                  <a16:creationId xmlns:a16="http://schemas.microsoft.com/office/drawing/2014/main" id="{0B82F847-5EE1-4C66-8073-AADDD7D3C822}"/>
                </a:ext>
              </a:extLst>
            </p:cNvPr>
            <p:cNvSpPr>
              <a:spLocks noChangeArrowheads="1"/>
            </p:cNvSpPr>
            <p:nvPr/>
          </p:nvSpPr>
          <p:spPr bwMode="auto">
            <a:xfrm>
              <a:off x="681318" y="2015186"/>
              <a:ext cx="7933764" cy="1140390"/>
            </a:xfrm>
            <a:prstGeom prst="roundRect">
              <a:avLst>
                <a:gd name="adj" fmla="val 4407"/>
              </a:avLst>
            </a:prstGeom>
            <a:gradFill rotWithShape="1">
              <a:gsLst>
                <a:gs pos="0">
                  <a:srgbClr val="C0C0C0"/>
                </a:gs>
                <a:gs pos="100000">
                  <a:srgbClr val="FFFFFF"/>
                </a:gs>
              </a:gsLst>
              <a:lin ang="5400000" scaled="1"/>
            </a:gradFill>
            <a:ln w="9525">
              <a:solidFill>
                <a:srgbClr val="C0C0C0"/>
              </a:solidFill>
              <a:round/>
            </a:ln>
          </p:spPr>
          <p:txBody>
            <a:bodyPr wrap="none" anchor="ctr"/>
            <a:lstStyle/>
            <a:p>
              <a:pPr defTabSz="822960">
                <a:defRPr/>
              </a:pPr>
              <a:endParaRPr lang="zh-CN" altLang="en-US" sz="1260" kern="0" dirty="0">
                <a:solidFill>
                  <a:sysClr val="windowText" lastClr="000000"/>
                </a:solidFill>
                <a:latin typeface="等线"/>
              </a:endParaRPr>
            </a:p>
          </p:txBody>
        </p:sp>
        <p:sp>
          <p:nvSpPr>
            <p:cNvPr id="51207" name="文本框 1">
              <a:extLst>
                <a:ext uri="{FF2B5EF4-FFF2-40B4-BE49-F238E27FC236}">
                  <a16:creationId xmlns:a16="http://schemas.microsoft.com/office/drawing/2014/main" id="{F9092DE9-F6FE-4749-AFB5-7A010D2B9744}"/>
                </a:ext>
              </a:extLst>
            </p:cNvPr>
            <p:cNvSpPr txBox="1">
              <a:spLocks noChangeArrowheads="1"/>
            </p:cNvSpPr>
            <p:nvPr/>
          </p:nvSpPr>
          <p:spPr bwMode="auto">
            <a:xfrm>
              <a:off x="883024" y="2115124"/>
              <a:ext cx="7530352"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dirty="0">
                  <a:solidFill>
                    <a:srgbClr val="014D23"/>
                  </a:solidFill>
                </a:rPr>
                <a:t>新时代中国特色社会主义的伟大实践，充分体现了真理尺度与价值尺度的辩证统一。</a:t>
              </a:r>
            </a:p>
          </p:txBody>
        </p:sp>
      </p:grpSp>
      <p:sp>
        <p:nvSpPr>
          <p:cNvPr id="51205" name="文本框 2">
            <a:extLst>
              <a:ext uri="{FF2B5EF4-FFF2-40B4-BE49-F238E27FC236}">
                <a16:creationId xmlns:a16="http://schemas.microsoft.com/office/drawing/2014/main" id="{7BA6AFA8-A0E8-4319-805F-586E4E337164}"/>
              </a:ext>
            </a:extLst>
          </p:cNvPr>
          <p:cNvSpPr txBox="1">
            <a:spLocks noChangeArrowheads="1"/>
          </p:cNvSpPr>
          <p:nvPr/>
        </p:nvSpPr>
        <p:spPr bwMode="auto">
          <a:xfrm>
            <a:off x="762000" y="3376613"/>
            <a:ext cx="7620000" cy="182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zh-CN" dirty="0"/>
              <a:t>中国共产党人的理想信念，建立在马克思主义科学真理的基础之上，建立在马克思主义揭示的人类社会发展规律的基础之上，建立在为最广大人民谋利益的崇高价值的基础之上。</a:t>
            </a:r>
            <a:r>
              <a:rPr lang="zh-CN" altLang="zh-CN" dirty="0">
                <a:solidFill>
                  <a:srgbClr val="FF0000"/>
                </a:solidFill>
              </a:rPr>
              <a:t>我们坚定，是因为</a:t>
            </a:r>
            <a:r>
              <a:rPr lang="zh-CN" altLang="zh-CN" dirty="0"/>
              <a:t>我们追求的是真理。</a:t>
            </a:r>
            <a:r>
              <a:rPr lang="zh-CN" altLang="zh-CN" dirty="0">
                <a:solidFill>
                  <a:srgbClr val="FF0000"/>
                </a:solidFill>
              </a:rPr>
              <a:t>我们坚定，是因为</a:t>
            </a:r>
            <a:r>
              <a:rPr lang="zh-CN" altLang="zh-CN" dirty="0"/>
              <a:t>我们遵循的是规律。</a:t>
            </a:r>
            <a:r>
              <a:rPr lang="zh-CN" altLang="zh-CN" dirty="0">
                <a:solidFill>
                  <a:srgbClr val="FF0000"/>
                </a:solidFill>
              </a:rPr>
              <a:t>我们坚定，是因为</a:t>
            </a:r>
            <a:r>
              <a:rPr lang="zh-CN" altLang="zh-CN" dirty="0"/>
              <a:t>我们代表的是最广大人民根本利益。</a:t>
            </a:r>
            <a:r>
              <a:rPr lang="en-US" altLang="zh-CN" sz="2400" dirty="0"/>
              <a:t>——</a:t>
            </a:r>
            <a:r>
              <a:rPr lang="zh-CN" altLang="en-US" sz="2400" dirty="0"/>
              <a:t>习近平</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3EB924-D41D-154A-B53C-4EC1D7093C90}"/>
              </a:ext>
            </a:extLst>
          </p:cNvPr>
          <p:cNvSpPr txBox="1"/>
          <p:nvPr/>
        </p:nvSpPr>
        <p:spPr>
          <a:xfrm>
            <a:off x="1459108" y="241071"/>
            <a:ext cx="6225779" cy="438582"/>
          </a:xfrm>
          <a:prstGeom prst="rect">
            <a:avLst/>
          </a:prstGeom>
          <a:noFill/>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r>
              <a:rPr lang="zh-CN" altLang="en-US" sz="2250" b="1" dirty="0">
                <a:solidFill>
                  <a:srgbClr val="FFFFFF"/>
                </a:solidFill>
                <a:effectLst>
                  <a:outerShdw blurRad="38100" dist="38100" dir="2700000" algn="tl">
                    <a:srgbClr val="C0C0C0"/>
                  </a:outerShdw>
                </a:effectLst>
                <a:latin typeface="微软雅黑" panose="020B0503020204020204" pitchFamily="34" charset="-122"/>
                <a:sym typeface="+mn-ea"/>
              </a:rPr>
              <a:t>小   结</a:t>
            </a:r>
          </a:p>
        </p:txBody>
      </p:sp>
      <p:sp>
        <p:nvSpPr>
          <p:cNvPr id="4" name="圆角矩形 3">
            <a:extLst>
              <a:ext uri="{FF2B5EF4-FFF2-40B4-BE49-F238E27FC236}">
                <a16:creationId xmlns:a16="http://schemas.microsoft.com/office/drawing/2014/main" id="{2CBB50C2-57E9-194F-9DBB-F0FB68060B41}"/>
              </a:ext>
            </a:extLst>
          </p:cNvPr>
          <p:cNvSpPr/>
          <p:nvPr/>
        </p:nvSpPr>
        <p:spPr>
          <a:xfrm>
            <a:off x="1946159" y="2279386"/>
            <a:ext cx="2625839" cy="756724"/>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500" dirty="0">
                <a:solidFill>
                  <a:schemeClr val="tx1"/>
                </a:solidFill>
                <a:latin typeface="Microsoft YaHei" panose="020B0503020204020204" pitchFamily="34" charset="-122"/>
                <a:ea typeface="Microsoft YaHei" panose="020B0503020204020204" pitchFamily="34" charset="-122"/>
              </a:rPr>
              <a:t>价值：在实践基础上形成的主体和客体之间的意义关系。</a:t>
            </a:r>
          </a:p>
        </p:txBody>
      </p:sp>
      <p:sp>
        <p:nvSpPr>
          <p:cNvPr id="30" name="右箭头 29">
            <a:extLst>
              <a:ext uri="{FF2B5EF4-FFF2-40B4-BE49-F238E27FC236}">
                <a16:creationId xmlns:a16="http://schemas.microsoft.com/office/drawing/2014/main" id="{6CDB391D-AB33-D746-AFE2-59BCA06059F2}"/>
              </a:ext>
            </a:extLst>
          </p:cNvPr>
          <p:cNvSpPr>
            <a:spLocks noChangeArrowheads="1"/>
          </p:cNvSpPr>
          <p:nvPr/>
        </p:nvSpPr>
        <p:spPr bwMode="auto">
          <a:xfrm>
            <a:off x="4755412" y="2375863"/>
            <a:ext cx="498092" cy="537818"/>
          </a:xfrm>
          <a:prstGeom prst="rightArrow">
            <a:avLst>
              <a:gd name="adj1" fmla="val 50000"/>
              <a:gd name="adj2" fmla="val 50065"/>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35" name="左大括号 34">
            <a:extLst>
              <a:ext uri="{FF2B5EF4-FFF2-40B4-BE49-F238E27FC236}">
                <a16:creationId xmlns:a16="http://schemas.microsoft.com/office/drawing/2014/main" id="{1E3A6FE5-1E63-C443-AF9B-781FDC4BE546}"/>
              </a:ext>
            </a:extLst>
          </p:cNvPr>
          <p:cNvSpPr/>
          <p:nvPr/>
        </p:nvSpPr>
        <p:spPr>
          <a:xfrm rot="16200000">
            <a:off x="5196037" y="487146"/>
            <a:ext cx="304395" cy="5730045"/>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sz="1500">
              <a:latin typeface="Microsoft YaHei" panose="020B0503020204020204" pitchFamily="34" charset="-122"/>
              <a:ea typeface="Microsoft YaHei" panose="020B0503020204020204" pitchFamily="34" charset="-122"/>
            </a:endParaRPr>
          </a:p>
        </p:txBody>
      </p:sp>
      <p:sp>
        <p:nvSpPr>
          <p:cNvPr id="25" name="左大括号 24">
            <a:extLst>
              <a:ext uri="{FF2B5EF4-FFF2-40B4-BE49-F238E27FC236}">
                <a16:creationId xmlns:a16="http://schemas.microsoft.com/office/drawing/2014/main" id="{7B926CBD-4248-C148-BF75-29EA247E8828}"/>
              </a:ext>
            </a:extLst>
          </p:cNvPr>
          <p:cNvSpPr/>
          <p:nvPr/>
        </p:nvSpPr>
        <p:spPr>
          <a:xfrm rot="10800000">
            <a:off x="1620874" y="1819384"/>
            <a:ext cx="141872" cy="1687822"/>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sz="1500">
              <a:latin typeface="Microsoft YaHei" panose="020B0503020204020204" pitchFamily="34" charset="-122"/>
              <a:ea typeface="Microsoft YaHei" panose="020B0503020204020204" pitchFamily="34" charset="-122"/>
            </a:endParaRPr>
          </a:p>
        </p:txBody>
      </p:sp>
      <p:sp>
        <p:nvSpPr>
          <p:cNvPr id="26" name="圆角矩形 25">
            <a:extLst>
              <a:ext uri="{FF2B5EF4-FFF2-40B4-BE49-F238E27FC236}">
                <a16:creationId xmlns:a16="http://schemas.microsoft.com/office/drawing/2014/main" id="{D5915584-EE27-9049-AB78-4878E9836308}"/>
              </a:ext>
            </a:extLst>
          </p:cNvPr>
          <p:cNvSpPr/>
          <p:nvPr/>
        </p:nvSpPr>
        <p:spPr>
          <a:xfrm>
            <a:off x="327449" y="1658728"/>
            <a:ext cx="941625" cy="389480"/>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500" dirty="0">
                <a:solidFill>
                  <a:schemeClr val="tx1"/>
                </a:solidFill>
                <a:latin typeface="Microsoft YaHei" panose="020B0503020204020204" pitchFamily="34" charset="-122"/>
                <a:ea typeface="Microsoft YaHei" panose="020B0503020204020204" pitchFamily="34" charset="-122"/>
              </a:rPr>
              <a:t>主体性</a:t>
            </a:r>
          </a:p>
        </p:txBody>
      </p:sp>
      <p:sp>
        <p:nvSpPr>
          <p:cNvPr id="27" name="圆角矩形 26">
            <a:extLst>
              <a:ext uri="{FF2B5EF4-FFF2-40B4-BE49-F238E27FC236}">
                <a16:creationId xmlns:a16="http://schemas.microsoft.com/office/drawing/2014/main" id="{7A8BE723-2B43-8A4A-9FBF-3126B080EFA5}"/>
              </a:ext>
            </a:extLst>
          </p:cNvPr>
          <p:cNvSpPr/>
          <p:nvPr/>
        </p:nvSpPr>
        <p:spPr>
          <a:xfrm>
            <a:off x="327449" y="2158612"/>
            <a:ext cx="941625" cy="389480"/>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500" dirty="0">
                <a:solidFill>
                  <a:schemeClr val="tx1"/>
                </a:solidFill>
                <a:latin typeface="Microsoft YaHei" panose="020B0503020204020204" pitchFamily="34" charset="-122"/>
                <a:ea typeface="Microsoft YaHei" panose="020B0503020204020204" pitchFamily="34" charset="-122"/>
              </a:rPr>
              <a:t>客观性</a:t>
            </a:r>
          </a:p>
        </p:txBody>
      </p:sp>
      <p:sp>
        <p:nvSpPr>
          <p:cNvPr id="28" name="圆角矩形 27">
            <a:extLst>
              <a:ext uri="{FF2B5EF4-FFF2-40B4-BE49-F238E27FC236}">
                <a16:creationId xmlns:a16="http://schemas.microsoft.com/office/drawing/2014/main" id="{131ED364-1886-9C48-BBB4-2DA7ADA83BF8}"/>
              </a:ext>
            </a:extLst>
          </p:cNvPr>
          <p:cNvSpPr/>
          <p:nvPr/>
        </p:nvSpPr>
        <p:spPr>
          <a:xfrm>
            <a:off x="327449" y="2689819"/>
            <a:ext cx="941625" cy="389480"/>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500" dirty="0">
                <a:solidFill>
                  <a:schemeClr val="tx1"/>
                </a:solidFill>
                <a:latin typeface="Microsoft YaHei" panose="020B0503020204020204" pitchFamily="34" charset="-122"/>
                <a:ea typeface="Microsoft YaHei" panose="020B0503020204020204" pitchFamily="34" charset="-122"/>
              </a:rPr>
              <a:t>多维性</a:t>
            </a:r>
          </a:p>
        </p:txBody>
      </p:sp>
      <p:sp>
        <p:nvSpPr>
          <p:cNvPr id="36" name="圆角矩形 35">
            <a:extLst>
              <a:ext uri="{FF2B5EF4-FFF2-40B4-BE49-F238E27FC236}">
                <a16:creationId xmlns:a16="http://schemas.microsoft.com/office/drawing/2014/main" id="{D48F6D54-F7FC-8A41-B506-04ADA03DF547}"/>
              </a:ext>
            </a:extLst>
          </p:cNvPr>
          <p:cNvSpPr/>
          <p:nvPr/>
        </p:nvSpPr>
        <p:spPr>
          <a:xfrm>
            <a:off x="198886" y="3221026"/>
            <a:ext cx="1280156" cy="389480"/>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500" dirty="0">
                <a:solidFill>
                  <a:schemeClr val="tx1"/>
                </a:solidFill>
                <a:latin typeface="Microsoft YaHei" panose="020B0503020204020204" pitchFamily="34" charset="-122"/>
                <a:ea typeface="Microsoft YaHei" panose="020B0503020204020204" pitchFamily="34" charset="-122"/>
              </a:rPr>
              <a:t>社会历史性</a:t>
            </a:r>
          </a:p>
        </p:txBody>
      </p:sp>
      <p:sp>
        <p:nvSpPr>
          <p:cNvPr id="37" name="圆角矩形 36">
            <a:extLst>
              <a:ext uri="{FF2B5EF4-FFF2-40B4-BE49-F238E27FC236}">
                <a16:creationId xmlns:a16="http://schemas.microsoft.com/office/drawing/2014/main" id="{867E52F3-241E-A043-961A-9FCBF722ED52}"/>
              </a:ext>
            </a:extLst>
          </p:cNvPr>
          <p:cNvSpPr/>
          <p:nvPr/>
        </p:nvSpPr>
        <p:spPr>
          <a:xfrm>
            <a:off x="5436921" y="2279386"/>
            <a:ext cx="3379631" cy="756724"/>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1500" dirty="0">
                <a:solidFill>
                  <a:schemeClr val="tx1"/>
                </a:solidFill>
                <a:latin typeface="Microsoft YaHei" panose="020B0503020204020204" pitchFamily="34" charset="-122"/>
                <a:ea typeface="Microsoft YaHei" panose="020B0503020204020204" pitchFamily="34" charset="-122"/>
              </a:rPr>
              <a:t>价值评价：主体对客体的价值以及价值大小所作的评判或判断。</a:t>
            </a:r>
          </a:p>
        </p:txBody>
      </p:sp>
      <p:sp>
        <p:nvSpPr>
          <p:cNvPr id="38" name="圆角矩形 37">
            <a:extLst>
              <a:ext uri="{FF2B5EF4-FFF2-40B4-BE49-F238E27FC236}">
                <a16:creationId xmlns:a16="http://schemas.microsoft.com/office/drawing/2014/main" id="{4452402B-D929-7F41-8D22-83D220F8E9C9}"/>
              </a:ext>
            </a:extLst>
          </p:cNvPr>
          <p:cNvSpPr/>
          <p:nvPr/>
        </p:nvSpPr>
        <p:spPr>
          <a:xfrm>
            <a:off x="3553745" y="3712139"/>
            <a:ext cx="4670408" cy="756724"/>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1500" dirty="0">
                <a:solidFill>
                  <a:schemeClr val="tx1"/>
                </a:solidFill>
                <a:latin typeface="Microsoft YaHei" panose="020B0503020204020204" pitchFamily="34" charset="-122"/>
                <a:ea typeface="Microsoft YaHei" panose="020B0503020204020204" pitchFamily="34" charset="-122"/>
              </a:rPr>
              <a:t>       价值观：人们关于价值本质的认识以及对人和事物的评价标准、评价原则和评价方法的观点的体系，</a:t>
            </a:r>
          </a:p>
        </p:txBody>
      </p:sp>
      <p:sp>
        <p:nvSpPr>
          <p:cNvPr id="39" name="右箭头 38">
            <a:extLst>
              <a:ext uri="{FF2B5EF4-FFF2-40B4-BE49-F238E27FC236}">
                <a16:creationId xmlns:a16="http://schemas.microsoft.com/office/drawing/2014/main" id="{758994A1-D1BF-6643-A387-CC9F349D3168}"/>
              </a:ext>
            </a:extLst>
          </p:cNvPr>
          <p:cNvSpPr>
            <a:spLocks noChangeArrowheads="1"/>
          </p:cNvSpPr>
          <p:nvPr/>
        </p:nvSpPr>
        <p:spPr bwMode="auto">
          <a:xfrm rot="10800000">
            <a:off x="2760987" y="3836968"/>
            <a:ext cx="498092" cy="537818"/>
          </a:xfrm>
          <a:prstGeom prst="rightArrow">
            <a:avLst>
              <a:gd name="adj1" fmla="val 50000"/>
              <a:gd name="adj2" fmla="val 50065"/>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7628" tIns="35243" rIns="67628" bIns="35243"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sp>
        <p:nvSpPr>
          <p:cNvPr id="40" name="圆角矩形 39">
            <a:extLst>
              <a:ext uri="{FF2B5EF4-FFF2-40B4-BE49-F238E27FC236}">
                <a16:creationId xmlns:a16="http://schemas.microsoft.com/office/drawing/2014/main" id="{0E264A0E-04BC-1248-A02B-74E23761BB11}"/>
              </a:ext>
            </a:extLst>
          </p:cNvPr>
          <p:cNvSpPr/>
          <p:nvPr/>
        </p:nvSpPr>
        <p:spPr>
          <a:xfrm>
            <a:off x="203018" y="3798976"/>
            <a:ext cx="2280194" cy="613802"/>
          </a:xfrm>
          <a:prstGeom prst="roundRect">
            <a:avLst/>
          </a:prstGeom>
          <a:solidFill>
            <a:schemeClr val="accent6">
              <a:lumMod val="20000"/>
              <a:lumOff val="8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buClr>
                <a:schemeClr val="accent6">
                  <a:lumMod val="75000"/>
                </a:schemeClr>
              </a:buClr>
              <a:defRPr/>
            </a:pPr>
            <a:r>
              <a:rPr lang="zh-CN" altLang="en-US" sz="1725" dirty="0">
                <a:solidFill>
                  <a:schemeClr val="tx1"/>
                </a:solidFill>
                <a:latin typeface="Microsoft YaHei" pitchFamily="34" charset="-122"/>
                <a:ea typeface="Microsoft YaHei" pitchFamily="34" charset="-122"/>
                <a:cs typeface="等线"/>
              </a:rPr>
              <a:t>社会主义核心价值观</a:t>
            </a:r>
            <a:endParaRPr lang="en-US" altLang="zh-CN" sz="1725" dirty="0">
              <a:solidFill>
                <a:schemeClr val="tx1"/>
              </a:solidFill>
              <a:latin typeface="Microsoft YaHei" pitchFamily="34" charset="-122"/>
              <a:ea typeface="Microsoft YaHei" pitchFamily="34" charset="-122"/>
              <a:cs typeface="等线"/>
            </a:endParaRPr>
          </a:p>
        </p:txBody>
      </p:sp>
      <p:sp>
        <p:nvSpPr>
          <p:cNvPr id="42" name="左大括号 41">
            <a:extLst>
              <a:ext uri="{FF2B5EF4-FFF2-40B4-BE49-F238E27FC236}">
                <a16:creationId xmlns:a16="http://schemas.microsoft.com/office/drawing/2014/main" id="{46FA3448-480F-8E48-899D-D94E87A59816}"/>
              </a:ext>
            </a:extLst>
          </p:cNvPr>
          <p:cNvSpPr/>
          <p:nvPr/>
        </p:nvSpPr>
        <p:spPr>
          <a:xfrm rot="16200000">
            <a:off x="4475570" y="1931273"/>
            <a:ext cx="304395" cy="5730045"/>
          </a:xfrm>
          <a:prstGeom prst="leftBrace">
            <a:avLst/>
          </a:prstGeom>
          <a:ln w="76200">
            <a:solidFill>
              <a:schemeClr val="accent6">
                <a:lumMod val="75000"/>
              </a:schemeClr>
            </a:solidFill>
          </a:ln>
        </p:spPr>
        <p:style>
          <a:lnRef idx="3">
            <a:schemeClr val="accent5"/>
          </a:lnRef>
          <a:fillRef idx="0">
            <a:schemeClr val="accent5"/>
          </a:fillRef>
          <a:effectRef idx="2">
            <a:schemeClr val="accent5"/>
          </a:effectRef>
          <a:fontRef idx="minor">
            <a:schemeClr val="tx1"/>
          </a:fontRef>
        </p:style>
        <p:txBody>
          <a:bodyPr anchor="ctr"/>
          <a:lstStyle/>
          <a:p>
            <a:pPr algn="ctr" fontAlgn="auto">
              <a:spcBef>
                <a:spcPts val="0"/>
              </a:spcBef>
              <a:spcAft>
                <a:spcPts val="0"/>
              </a:spcAft>
              <a:defRPr/>
            </a:pPr>
            <a:endParaRPr kumimoji="1" lang="zh-CN" altLang="en-US" sz="1500">
              <a:latin typeface="Microsoft YaHei" panose="020B0503020204020204" pitchFamily="34" charset="-122"/>
              <a:ea typeface="Microsoft YaHei" panose="020B0503020204020204" pitchFamily="34" charset="-122"/>
            </a:endParaRPr>
          </a:p>
        </p:txBody>
      </p:sp>
      <p:sp>
        <p:nvSpPr>
          <p:cNvPr id="43" name="圆角矩形 42">
            <a:extLst>
              <a:ext uri="{FF2B5EF4-FFF2-40B4-BE49-F238E27FC236}">
                <a16:creationId xmlns:a16="http://schemas.microsoft.com/office/drawing/2014/main" id="{1046DD67-741D-D944-B265-43C194F1C26E}"/>
              </a:ext>
            </a:extLst>
          </p:cNvPr>
          <p:cNvSpPr/>
          <p:nvPr/>
        </p:nvSpPr>
        <p:spPr>
          <a:xfrm>
            <a:off x="2290354" y="5140729"/>
            <a:ext cx="4674827" cy="535838"/>
          </a:xfrm>
          <a:prstGeom prst="roundRect">
            <a:avLst/>
          </a:prstGeom>
          <a:solidFill>
            <a:schemeClr val="accent4">
              <a:lumMod val="40000"/>
              <a:lumOff val="60000"/>
            </a:schemeClr>
          </a:solidFill>
          <a:ln w="6350">
            <a:no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1500" dirty="0">
                <a:solidFill>
                  <a:schemeClr val="tx1"/>
                </a:solidFill>
                <a:latin typeface="Microsoft YaHei" panose="020B0503020204020204" pitchFamily="34" charset="-122"/>
                <a:ea typeface="Microsoft YaHei" panose="020B0503020204020204" pitchFamily="34" charset="-122"/>
              </a:rPr>
              <a:t>       方法论意义：真理与价值在实践中的辩证统一</a:t>
            </a:r>
          </a:p>
        </p:txBody>
      </p:sp>
    </p:spTree>
    <p:extLst>
      <p:ext uri="{BB962C8B-B14F-4D97-AF65-F5344CB8AC3E}">
        <p14:creationId xmlns:p14="http://schemas.microsoft.com/office/powerpoint/2010/main" val="2143398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07B196D-2110-4B8C-B1EE-D9E4A1C5726A}"/>
              </a:ext>
            </a:extLst>
          </p:cNvPr>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52227" name="图片 10">
            <a:extLst>
              <a:ext uri="{FF2B5EF4-FFF2-40B4-BE49-F238E27FC236}">
                <a16:creationId xmlns:a16="http://schemas.microsoft.com/office/drawing/2014/main" id="{3C3B98F4-C6C8-4F45-B404-9D9399F77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44560808-7AC0-4EE6-86F2-F3979C2D2C4B}"/>
              </a:ext>
            </a:extLst>
          </p:cNvPr>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认识世界和改造世界</a:t>
            </a:r>
          </a:p>
        </p:txBody>
      </p:sp>
      <p:sp>
        <p:nvSpPr>
          <p:cNvPr id="13" name="1">
            <a:extLst>
              <a:ext uri="{FF2B5EF4-FFF2-40B4-BE49-F238E27FC236}">
                <a16:creationId xmlns:a16="http://schemas.microsoft.com/office/drawing/2014/main" id="{A9F37640-63CE-414D-AEDA-1A5CC4A3FF10}"/>
              </a:ext>
            </a:extLst>
          </p:cNvPr>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第三节</a:t>
            </a:r>
          </a:p>
        </p:txBody>
      </p:sp>
      <p:sp>
        <p:nvSpPr>
          <p:cNvPr id="2" name="文本框 1">
            <a:hlinkClick r:id="rId3" action="ppaction://hlinksldjump"/>
            <a:extLst>
              <a:ext uri="{FF2B5EF4-FFF2-40B4-BE49-F238E27FC236}">
                <a16:creationId xmlns:a16="http://schemas.microsoft.com/office/drawing/2014/main" id="{8A2FDA80-3866-46D8-81A7-932F21F22134}"/>
              </a:ext>
            </a:extLst>
          </p:cNvPr>
          <p:cNvSpPr txBox="1">
            <a:spLocks noChangeArrowheads="1"/>
          </p:cNvSpPr>
          <p:nvPr/>
        </p:nvSpPr>
        <p:spPr bwMode="auto">
          <a:xfrm>
            <a:off x="219075" y="163513"/>
            <a:ext cx="1911350"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微软雅黑" panose="020B0503020204020204" pitchFamily="34" charset="-122"/>
              </a:defRPr>
            </a:lvl1pPr>
            <a:lvl2pPr eaLnBrk="0" hangingPunct="0">
              <a:defRPr>
                <a:solidFill>
                  <a:schemeClr val="tx1"/>
                </a:solidFill>
                <a:latin typeface="Arial" panose="020B0604020202020204" pitchFamily="34" charset="0"/>
                <a:ea typeface="微软雅黑" panose="020B0503020204020204" pitchFamily="34" charset="-122"/>
              </a:defRPr>
            </a:lvl2pPr>
            <a:lvl3pPr eaLnBrk="0" hangingPunct="0">
              <a:defRPr>
                <a:solidFill>
                  <a:schemeClr val="tx1"/>
                </a:solidFill>
                <a:latin typeface="Arial" panose="020B0604020202020204" pitchFamily="34" charset="0"/>
                <a:ea typeface="微软雅黑" panose="020B0503020204020204" pitchFamily="34" charset="-122"/>
              </a:defRPr>
            </a:lvl3pPr>
            <a:lvl4pPr eaLnBrk="0" hangingPunct="0">
              <a:defRPr>
                <a:solidFill>
                  <a:schemeClr val="tx1"/>
                </a:solidFill>
                <a:latin typeface="Arial" panose="020B0604020202020204" pitchFamily="34" charset="0"/>
                <a:ea typeface="微软雅黑" panose="020B0503020204020204" pitchFamily="34" charset="-122"/>
              </a:defRPr>
            </a:lvl4pPr>
            <a:lvl5pPr eaLnBrk="0" hangingPunct="0">
              <a:defRPr>
                <a:solidFill>
                  <a:schemeClr val="tx1"/>
                </a:solidFill>
                <a:latin typeface="Arial" panose="020B0604020202020204" pitchFamily="34" charset="0"/>
                <a:ea typeface="微软雅黑" panose="020B0503020204020204" pitchFamily="34" charset="-122"/>
              </a:defRPr>
            </a:lvl5pPr>
            <a:lvl6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b="1">
                <a:solidFill>
                  <a:srgbClr val="FFFF00"/>
                </a:solidFill>
                <a:effectLst>
                  <a:outerShdw blurRad="38100" dist="38100" dir="2700000" algn="tl">
                    <a:srgbClr val="C0C0C0"/>
                  </a:outerShdw>
                </a:effectLst>
                <a:sym typeface="微软雅黑" panose="020B0503020204020204" pitchFamily="34" charset="-122"/>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250" name="图片 3">
            <a:extLst>
              <a:ext uri="{FF2B5EF4-FFF2-40B4-BE49-F238E27FC236}">
                <a16:creationId xmlns:a16="http://schemas.microsoft.com/office/drawing/2014/main" id="{899D1519-069F-4C80-8221-96B1FF947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13225"/>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a:extLst>
              <a:ext uri="{FF2B5EF4-FFF2-40B4-BE49-F238E27FC236}">
                <a16:creationId xmlns:a16="http://schemas.microsoft.com/office/drawing/2014/main" id="{5E91FF9F-A2FE-4356-80EF-46691B2C4647}"/>
              </a:ext>
            </a:extLst>
          </p:cNvPr>
          <p:cNvGrpSpPr>
            <a:grpSpLocks/>
          </p:cNvGrpSpPr>
          <p:nvPr/>
        </p:nvGrpSpPr>
        <p:grpSpPr bwMode="auto">
          <a:xfrm>
            <a:off x="3360738" y="6405563"/>
            <a:ext cx="2724150" cy="104775"/>
            <a:chOff x="4734454" y="3377537"/>
            <a:chExt cx="2724075" cy="105019"/>
          </a:xfrm>
        </p:grpSpPr>
        <p:sp>
          <p:nvSpPr>
            <p:cNvPr id="109" name="矩形 108">
              <a:extLst>
                <a:ext uri="{FF2B5EF4-FFF2-40B4-BE49-F238E27FC236}">
                  <a16:creationId xmlns:a16="http://schemas.microsoft.com/office/drawing/2014/main" id="{E6D5BDB5-47D8-414B-ACD0-07123CC7906C}"/>
                </a:ext>
              </a:extLst>
            </p:cNvPr>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a:extLst>
                <a:ext uri="{FF2B5EF4-FFF2-40B4-BE49-F238E27FC236}">
                  <a16:creationId xmlns:a16="http://schemas.microsoft.com/office/drawing/2014/main" id="{4D315086-EFB8-4ADF-B0D3-DECBD43AE799}"/>
                </a:ext>
              </a:extLst>
            </p:cNvPr>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a:extLst>
                <a:ext uri="{FF2B5EF4-FFF2-40B4-BE49-F238E27FC236}">
                  <a16:creationId xmlns:a16="http://schemas.microsoft.com/office/drawing/2014/main" id="{11E04A79-2881-4426-BAEF-11C451EAD561}"/>
                </a:ext>
              </a:extLst>
            </p:cNvPr>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a:extLst>
                <a:ext uri="{FF2B5EF4-FFF2-40B4-BE49-F238E27FC236}">
                  <a16:creationId xmlns:a16="http://schemas.microsoft.com/office/drawing/2014/main" id="{779E3679-867E-4925-9AE4-169FEE48FB62}"/>
                </a:ext>
              </a:extLst>
            </p:cNvPr>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a:extLst>
              <a:ext uri="{FF2B5EF4-FFF2-40B4-BE49-F238E27FC236}">
                <a16:creationId xmlns:a16="http://schemas.microsoft.com/office/drawing/2014/main" id="{483EEEBA-3024-4034-89BF-63F770E32191}"/>
              </a:ext>
            </a:extLst>
          </p:cNvPr>
          <p:cNvSpPr txBox="1"/>
          <p:nvPr/>
        </p:nvSpPr>
        <p:spPr>
          <a:xfrm>
            <a:off x="1138406" y="2698117"/>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一、认识世界和改造世界相结合</a:t>
            </a:r>
          </a:p>
        </p:txBody>
      </p:sp>
      <p:sp>
        <p:nvSpPr>
          <p:cNvPr id="114" name="文本框 113">
            <a:hlinkClick r:id="rId4" action="ppaction://hlinksldjump"/>
            <a:extLst>
              <a:ext uri="{FF2B5EF4-FFF2-40B4-BE49-F238E27FC236}">
                <a16:creationId xmlns:a16="http://schemas.microsoft.com/office/drawing/2014/main" id="{6569A08C-B94B-4CC0-A3CC-150244FD4ED2}"/>
              </a:ext>
            </a:extLst>
          </p:cNvPr>
          <p:cNvSpPr txBox="1"/>
          <p:nvPr/>
        </p:nvSpPr>
        <p:spPr>
          <a:xfrm>
            <a:off x="1138406" y="3972867"/>
            <a:ext cx="7127053" cy="82994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二、一切从实际出发，实事求是</a:t>
            </a:r>
          </a:p>
          <a:p>
            <a:pPr marL="714375" indent="-714375" algn="just" eaLnBrk="1" fontAlgn="auto" hangingPunct="1">
              <a:spcBef>
                <a:spcPts val="0"/>
              </a:spcBef>
              <a:spcAft>
                <a:spcPts val="0"/>
              </a:spcAft>
              <a:defRPr/>
            </a:pPr>
            <a:endParaRPr lang="zh-CN" altLang="en-US" sz="2400" dirty="0">
              <a:solidFill>
                <a:schemeClr val="bg2">
                  <a:lumMod val="50000"/>
                </a:schemeClr>
              </a:solidFill>
              <a:latin typeface="+mn-ea"/>
              <a:ea typeface="+mn-ea"/>
              <a:sym typeface="+mn-ea"/>
            </a:endParaRPr>
          </a:p>
        </p:txBody>
      </p:sp>
      <p:sp>
        <p:nvSpPr>
          <p:cNvPr id="115" name="文本框 114">
            <a:hlinkClick r:id="rId5" action="ppaction://hlinksldjump"/>
            <a:extLst>
              <a:ext uri="{FF2B5EF4-FFF2-40B4-BE49-F238E27FC236}">
                <a16:creationId xmlns:a16="http://schemas.microsoft.com/office/drawing/2014/main" id="{DB5713FE-44DA-443A-A161-9B4C4D1A5A81}"/>
              </a:ext>
            </a:extLst>
          </p:cNvPr>
          <p:cNvSpPr txBox="1"/>
          <p:nvPr/>
        </p:nvSpPr>
        <p:spPr>
          <a:xfrm>
            <a:off x="1138406" y="5341401"/>
            <a:ext cx="7127053" cy="46037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三、实现理论创新和实践创新的良性互动</a:t>
            </a:r>
          </a:p>
        </p:txBody>
      </p:sp>
      <p:grpSp>
        <p:nvGrpSpPr>
          <p:cNvPr id="3" name="组合 1">
            <a:extLst>
              <a:ext uri="{FF2B5EF4-FFF2-40B4-BE49-F238E27FC236}">
                <a16:creationId xmlns:a16="http://schemas.microsoft.com/office/drawing/2014/main" id="{2E8748B8-E5B5-4708-A39D-4C64A875BE7C}"/>
              </a:ext>
            </a:extLst>
          </p:cNvPr>
          <p:cNvGrpSpPr>
            <a:grpSpLocks/>
          </p:cNvGrpSpPr>
          <p:nvPr/>
        </p:nvGrpSpPr>
        <p:grpSpPr bwMode="auto">
          <a:xfrm>
            <a:off x="0" y="0"/>
            <a:ext cx="9144000" cy="2084388"/>
            <a:chOff x="0" y="0"/>
            <a:chExt cx="9144000" cy="2084388"/>
          </a:xfrm>
        </p:grpSpPr>
        <p:pic>
          <p:nvPicPr>
            <p:cNvPr id="53257" name="图片 60">
              <a:extLst>
                <a:ext uri="{FF2B5EF4-FFF2-40B4-BE49-F238E27FC236}">
                  <a16:creationId xmlns:a16="http://schemas.microsoft.com/office/drawing/2014/main" id="{C31368DC-F523-471B-BDE3-6D097CF6A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a:extLst>
                <a:ext uri="{FF2B5EF4-FFF2-40B4-BE49-F238E27FC236}">
                  <a16:creationId xmlns:a16="http://schemas.microsoft.com/office/drawing/2014/main" id="{53A8A0B9-243E-452F-BB0A-657DC2193FFB}"/>
                </a:ext>
              </a:extLst>
            </p:cNvPr>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03</a:t>
              </a:r>
              <a:endParaRPr lang="zh-CN" altLang="en-US" sz="4800" b="1" i="1" kern="0" dirty="0">
                <a:solidFill>
                  <a:srgbClr val="014D23"/>
                </a:solidFill>
                <a:latin typeface="+mn-lt"/>
                <a:ea typeface="+mn-ea"/>
                <a:cs typeface="经典综艺体简" pitchFamily="49" charset="-122"/>
                <a:sym typeface="+mn-ea"/>
              </a:endParaRPr>
            </a:p>
          </p:txBody>
        </p:sp>
      </p:grpSp>
      <p:pic>
        <p:nvPicPr>
          <p:cNvPr id="53256" name="图片 115">
            <a:hlinkClick r:id="rId7" action="ppaction://hlinksldjump"/>
            <a:extLst>
              <a:ext uri="{FF2B5EF4-FFF2-40B4-BE49-F238E27FC236}">
                <a16:creationId xmlns:a16="http://schemas.microsoft.com/office/drawing/2014/main" id="{C1B6285C-66CE-4773-A7B3-14DA767CB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a:extLst>
              <a:ext uri="{FF2B5EF4-FFF2-40B4-BE49-F238E27FC236}">
                <a16:creationId xmlns:a16="http://schemas.microsoft.com/office/drawing/2014/main" id="{2E269114-8FA9-469E-B996-E8E7D3C8F603}"/>
              </a:ext>
            </a:extLst>
          </p:cNvPr>
          <p:cNvSpPr/>
          <p:nvPr/>
        </p:nvSpPr>
        <p:spPr bwMode="auto">
          <a:xfrm>
            <a:off x="630238" y="1246188"/>
            <a:ext cx="518795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认识世界和改造世界及其辩证关系</a:t>
            </a:r>
          </a:p>
        </p:txBody>
      </p:sp>
      <p:sp>
        <p:nvSpPr>
          <p:cNvPr id="12" name="文本框 11">
            <a:extLst>
              <a:ext uri="{FF2B5EF4-FFF2-40B4-BE49-F238E27FC236}">
                <a16:creationId xmlns:a16="http://schemas.microsoft.com/office/drawing/2014/main" id="{4C7098CB-1335-461C-AF0E-2FD27939425F}"/>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一、认识世界和改造世界相结合</a:t>
            </a:r>
          </a:p>
        </p:txBody>
      </p:sp>
      <p:sp>
        <p:nvSpPr>
          <p:cNvPr id="54276" name="文本框 1">
            <a:extLst>
              <a:ext uri="{FF2B5EF4-FFF2-40B4-BE49-F238E27FC236}">
                <a16:creationId xmlns:a16="http://schemas.microsoft.com/office/drawing/2014/main" id="{8E0FF068-7629-46FC-B642-6180CD13D002}"/>
              </a:ext>
            </a:extLst>
          </p:cNvPr>
          <p:cNvSpPr txBox="1">
            <a:spLocks noChangeArrowheads="1"/>
          </p:cNvSpPr>
          <p:nvPr/>
        </p:nvSpPr>
        <p:spPr bwMode="auto">
          <a:xfrm>
            <a:off x="630238" y="2036763"/>
            <a:ext cx="7877175"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b="1">
                <a:solidFill>
                  <a:srgbClr val="014D23"/>
                </a:solidFill>
              </a:rPr>
              <a:t>认识世界，</a:t>
            </a:r>
            <a:r>
              <a:rPr lang="zh-CN" altLang="en-US" sz="2400"/>
              <a:t>就是主体能动地反映客体，获得关于事物的本质和发展规律的科学知识，探索和掌握真理。</a:t>
            </a:r>
          </a:p>
          <a:p>
            <a:pPr algn="just">
              <a:lnSpc>
                <a:spcPct val="120000"/>
              </a:lnSpc>
              <a:spcBef>
                <a:spcPts val="1400"/>
              </a:spcBef>
              <a:buFont typeface="Arial" panose="020B0604020202020204" pitchFamily="34" charset="0"/>
              <a:buNone/>
            </a:pPr>
            <a:r>
              <a:rPr lang="zh-CN" altLang="en-US" sz="2400" b="1">
                <a:solidFill>
                  <a:srgbClr val="014D23"/>
                </a:solidFill>
              </a:rPr>
              <a:t>改造世界，</a:t>
            </a:r>
            <a:r>
              <a:rPr lang="zh-CN" altLang="en-US" sz="2400"/>
              <a:t>就是人类按照有利于自己生存和发展的需要，改变事物的现有形式，创造自己的理想世界和生活方式。</a:t>
            </a:r>
          </a:p>
        </p:txBody>
      </p:sp>
      <p:grpSp>
        <p:nvGrpSpPr>
          <p:cNvPr id="54277" name="组合 3">
            <a:extLst>
              <a:ext uri="{FF2B5EF4-FFF2-40B4-BE49-F238E27FC236}">
                <a16:creationId xmlns:a16="http://schemas.microsoft.com/office/drawing/2014/main" id="{ED2B0F44-7993-4F26-B2B3-0F5CAB6FF1C3}"/>
              </a:ext>
            </a:extLst>
          </p:cNvPr>
          <p:cNvGrpSpPr>
            <a:grpSpLocks/>
          </p:cNvGrpSpPr>
          <p:nvPr/>
        </p:nvGrpSpPr>
        <p:grpSpPr bwMode="auto">
          <a:xfrm>
            <a:off x="1604963" y="4156075"/>
            <a:ext cx="5934075" cy="2189163"/>
            <a:chOff x="895000" y="4382081"/>
            <a:chExt cx="5933211" cy="2188841"/>
          </a:xfrm>
        </p:grpSpPr>
        <p:grpSp>
          <p:nvGrpSpPr>
            <p:cNvPr id="54279" name="组合 2">
              <a:extLst>
                <a:ext uri="{FF2B5EF4-FFF2-40B4-BE49-F238E27FC236}">
                  <a16:creationId xmlns:a16="http://schemas.microsoft.com/office/drawing/2014/main" id="{BF4F1EB6-48A8-4B67-A3A5-EFEF383D3199}"/>
                </a:ext>
              </a:extLst>
            </p:cNvPr>
            <p:cNvGrpSpPr>
              <a:grpSpLocks/>
            </p:cNvGrpSpPr>
            <p:nvPr/>
          </p:nvGrpSpPr>
          <p:grpSpPr bwMode="auto">
            <a:xfrm>
              <a:off x="1039824" y="4453831"/>
              <a:ext cx="5643562" cy="2045341"/>
              <a:chOff x="1217613" y="4525581"/>
              <a:chExt cx="5643562" cy="2045341"/>
            </a:xfrm>
          </p:grpSpPr>
          <p:sp>
            <p:nvSpPr>
              <p:cNvPr id="54280" name="文本框 1">
                <a:extLst>
                  <a:ext uri="{FF2B5EF4-FFF2-40B4-BE49-F238E27FC236}">
                    <a16:creationId xmlns:a16="http://schemas.microsoft.com/office/drawing/2014/main" id="{733E02EB-36AE-47B7-8746-9EC7D8D744DC}"/>
                  </a:ext>
                </a:extLst>
              </p:cNvPr>
              <p:cNvSpPr txBox="1">
                <a:spLocks noChangeArrowheads="1"/>
              </p:cNvSpPr>
              <p:nvPr/>
            </p:nvSpPr>
            <p:spPr bwMode="auto">
              <a:xfrm>
                <a:off x="1217230" y="4991914"/>
                <a:ext cx="1695203" cy="461894"/>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认识世界</a:t>
                </a:r>
              </a:p>
            </p:txBody>
          </p:sp>
          <p:sp>
            <p:nvSpPr>
              <p:cNvPr id="54281" name="文本框 2">
                <a:extLst>
                  <a:ext uri="{FF2B5EF4-FFF2-40B4-BE49-F238E27FC236}">
                    <a16:creationId xmlns:a16="http://schemas.microsoft.com/office/drawing/2014/main" id="{793ECF14-5B7A-4198-A8FE-8E1D257CE982}"/>
                  </a:ext>
                </a:extLst>
              </p:cNvPr>
              <p:cNvSpPr txBox="1">
                <a:spLocks noChangeArrowheads="1"/>
              </p:cNvSpPr>
              <p:nvPr/>
            </p:nvSpPr>
            <p:spPr bwMode="auto">
              <a:xfrm>
                <a:off x="5167943" y="4991914"/>
                <a:ext cx="1693615" cy="461894"/>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改造世界</a:t>
                </a:r>
              </a:p>
            </p:txBody>
          </p:sp>
          <p:sp>
            <p:nvSpPr>
              <p:cNvPr id="54282" name="左右箭头 3">
                <a:extLst>
                  <a:ext uri="{FF2B5EF4-FFF2-40B4-BE49-F238E27FC236}">
                    <a16:creationId xmlns:a16="http://schemas.microsoft.com/office/drawing/2014/main" id="{E62D7422-4A78-4486-A639-C6A75B7DD895}"/>
                  </a:ext>
                </a:extLst>
              </p:cNvPr>
              <p:cNvSpPr>
                <a:spLocks noChangeArrowheads="1"/>
              </p:cNvSpPr>
              <p:nvPr/>
            </p:nvSpPr>
            <p:spPr bwMode="auto">
              <a:xfrm>
                <a:off x="2842593" y="5001438"/>
                <a:ext cx="2161860" cy="360309"/>
              </a:xfrm>
              <a:prstGeom prst="leftRightArrow">
                <a:avLst>
                  <a:gd name="adj1" fmla="val 50000"/>
                  <a:gd name="adj2" fmla="val 50184"/>
                </a:avLst>
              </a:prstGeom>
              <a:solidFill>
                <a:srgbClr val="FFC000"/>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buFont typeface="Arial" panose="020B0604020202020204" pitchFamily="34" charset="0"/>
                  <a:buNone/>
                  <a:defRPr/>
                </a:pPr>
                <a:endParaRPr lang="zh-CN" altLang="zh-CN" sz="2400">
                  <a:latin typeface="+mj-ea"/>
                  <a:ea typeface="+mj-ea"/>
                </a:endParaRPr>
              </a:p>
            </p:txBody>
          </p:sp>
          <p:sp>
            <p:nvSpPr>
              <p:cNvPr id="54283" name="文本框 4">
                <a:extLst>
                  <a:ext uri="{FF2B5EF4-FFF2-40B4-BE49-F238E27FC236}">
                    <a16:creationId xmlns:a16="http://schemas.microsoft.com/office/drawing/2014/main" id="{FD1695F0-3E34-43E9-9C4A-A819D7E3E8AF}"/>
                  </a:ext>
                </a:extLst>
              </p:cNvPr>
              <p:cNvSpPr txBox="1">
                <a:spLocks noChangeArrowheads="1"/>
              </p:cNvSpPr>
              <p:nvPr/>
            </p:nvSpPr>
            <p:spPr bwMode="auto">
              <a:xfrm>
                <a:off x="3191792" y="4525258"/>
                <a:ext cx="1533302" cy="461894"/>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defRPr/>
                </a:pPr>
                <a:r>
                  <a:rPr lang="zh-CN" altLang="en-US" sz="2400" dirty="0">
                    <a:latin typeface="+mj-ea"/>
                    <a:ea typeface="+mj-ea"/>
                    <a:sym typeface="+mn-ea"/>
                  </a:rPr>
                  <a:t>必要前提</a:t>
                </a:r>
              </a:p>
            </p:txBody>
          </p:sp>
          <p:sp>
            <p:nvSpPr>
              <p:cNvPr id="2" name="文本框 5">
                <a:extLst>
                  <a:ext uri="{FF2B5EF4-FFF2-40B4-BE49-F238E27FC236}">
                    <a16:creationId xmlns:a16="http://schemas.microsoft.com/office/drawing/2014/main" id="{FECDA46D-8F5D-4465-B446-9E9866711B5D}"/>
                  </a:ext>
                </a:extLst>
              </p:cNvPr>
              <p:cNvSpPr txBox="1">
                <a:spLocks noChangeArrowheads="1"/>
              </p:cNvSpPr>
              <p:nvPr/>
            </p:nvSpPr>
            <p:spPr bwMode="auto">
              <a:xfrm>
                <a:off x="2912433" y="5371271"/>
                <a:ext cx="2160273" cy="119997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r>
                  <a:rPr lang="zh-CN" altLang="en-US" sz="2400" dirty="0">
                    <a:latin typeface="+mj-ea"/>
                    <a:ea typeface="+mj-ea"/>
                    <a:sym typeface="+mn-ea"/>
                  </a:rPr>
                  <a:t>不断深化、拓展对世界的正确认识</a:t>
                </a:r>
              </a:p>
            </p:txBody>
          </p:sp>
        </p:grpSp>
        <p:sp>
          <p:nvSpPr>
            <p:cNvPr id="14" name="圆角矩形 4">
              <a:extLst>
                <a:ext uri="{FF2B5EF4-FFF2-40B4-BE49-F238E27FC236}">
                  <a16:creationId xmlns:a16="http://schemas.microsoft.com/office/drawing/2014/main" id="{D84ED1E6-0293-41CA-B178-D751895FFC84}"/>
                </a:ext>
              </a:extLst>
            </p:cNvPr>
            <p:cNvSpPr/>
            <p:nvPr/>
          </p:nvSpPr>
          <p:spPr bwMode="auto">
            <a:xfrm>
              <a:off x="895000" y="4382081"/>
              <a:ext cx="5933211" cy="2188841"/>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pic>
        <p:nvPicPr>
          <p:cNvPr id="54278" name="图片 16">
            <a:hlinkClick r:id="rId2" action="ppaction://hlinksldjump"/>
            <a:extLst>
              <a:ext uri="{FF2B5EF4-FFF2-40B4-BE49-F238E27FC236}">
                <a16:creationId xmlns:a16="http://schemas.microsoft.com/office/drawing/2014/main" id="{E74FC622-4283-4B60-8634-A2DEA9E58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桌子上有许多玩具模型&#10;&#10;中度可信度描述已自动生成">
            <a:extLst>
              <a:ext uri="{FF2B5EF4-FFF2-40B4-BE49-F238E27FC236}">
                <a16:creationId xmlns:a16="http://schemas.microsoft.com/office/drawing/2014/main" id="{124F8DDC-AE04-3747-9FE1-76564665935C}"/>
              </a:ext>
            </a:extLst>
          </p:cNvPr>
          <p:cNvPicPr>
            <a:picLocks noChangeAspect="1"/>
          </p:cNvPicPr>
          <p:nvPr/>
        </p:nvPicPr>
        <p:blipFill>
          <a:blip r:embed="rId2"/>
          <a:stretch>
            <a:fillRect/>
          </a:stretch>
        </p:blipFill>
        <p:spPr>
          <a:xfrm>
            <a:off x="667048" y="1339850"/>
            <a:ext cx="7809905" cy="4178300"/>
          </a:xfrm>
          <a:prstGeom prst="rect">
            <a:avLst/>
          </a:prstGeom>
        </p:spPr>
      </p:pic>
    </p:spTree>
    <p:extLst>
      <p:ext uri="{BB962C8B-B14F-4D97-AF65-F5344CB8AC3E}">
        <p14:creationId xmlns:p14="http://schemas.microsoft.com/office/powerpoint/2010/main" val="29210160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15">
            <a:extLst>
              <a:ext uri="{FF2B5EF4-FFF2-40B4-BE49-F238E27FC236}">
                <a16:creationId xmlns:a16="http://schemas.microsoft.com/office/drawing/2014/main" id="{E2F7A631-015E-430F-AEA7-E1438568E2D9}"/>
              </a:ext>
            </a:extLst>
          </p:cNvPr>
          <p:cNvSpPr/>
          <p:nvPr/>
        </p:nvSpPr>
        <p:spPr bwMode="auto">
          <a:xfrm>
            <a:off x="630238" y="1090613"/>
            <a:ext cx="518795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认识世界和改造世界及其辩证关系</a:t>
            </a:r>
          </a:p>
        </p:txBody>
      </p:sp>
      <p:pic>
        <p:nvPicPr>
          <p:cNvPr id="3" name="图片 2">
            <a:extLst>
              <a:ext uri="{FF2B5EF4-FFF2-40B4-BE49-F238E27FC236}">
                <a16:creationId xmlns:a16="http://schemas.microsoft.com/office/drawing/2014/main" id="{E915A541-57B6-4BB2-8197-6A0826FC093C}"/>
              </a:ext>
            </a:extLst>
          </p:cNvPr>
          <p:cNvPicPr>
            <a:picLocks noChangeAspect="1"/>
          </p:cNvPicPr>
          <p:nvPr/>
        </p:nvPicPr>
        <p:blipFill>
          <a:blip r:embed="rId2" cstate="print"/>
          <a:stretch>
            <a:fillRect/>
          </a:stretch>
        </p:blipFill>
        <p:spPr>
          <a:xfrm>
            <a:off x="2869265" y="4635453"/>
            <a:ext cx="3405468" cy="1901838"/>
          </a:xfrm>
          <a:prstGeom prst="rect">
            <a:avLst/>
          </a:prstGeom>
          <a:ln>
            <a:noFill/>
          </a:ln>
          <a:effectLst>
            <a:softEdge rad="112500"/>
          </a:effectLst>
        </p:spPr>
      </p:pic>
      <p:sp>
        <p:nvSpPr>
          <p:cNvPr id="7" name="文本框 6">
            <a:extLst>
              <a:ext uri="{FF2B5EF4-FFF2-40B4-BE49-F238E27FC236}">
                <a16:creationId xmlns:a16="http://schemas.microsoft.com/office/drawing/2014/main" id="{B60375AB-F617-4D5F-880B-F8350A80B8BF}"/>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一、认识世界和改造世界相结合</a:t>
            </a:r>
          </a:p>
        </p:txBody>
      </p:sp>
      <p:sp>
        <p:nvSpPr>
          <p:cNvPr id="55301" name="文本框 1">
            <a:extLst>
              <a:ext uri="{FF2B5EF4-FFF2-40B4-BE49-F238E27FC236}">
                <a16:creationId xmlns:a16="http://schemas.microsoft.com/office/drawing/2014/main" id="{28BFADA3-B4C6-4768-99BC-695294462D4E}"/>
              </a:ext>
            </a:extLst>
          </p:cNvPr>
          <p:cNvSpPr txBox="1">
            <a:spLocks noChangeArrowheads="1"/>
          </p:cNvSpPr>
          <p:nvPr/>
        </p:nvSpPr>
        <p:spPr bwMode="auto">
          <a:xfrm>
            <a:off x="476250" y="1795463"/>
            <a:ext cx="8191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buFont typeface="Arial" panose="020B0604020202020204" pitchFamily="34" charset="0"/>
              <a:buNone/>
            </a:pPr>
            <a:r>
              <a:rPr lang="zh-CN" altLang="en-US" sz="2400" dirty="0"/>
              <a:t>习近平同志在党的十九大报告中指出，时代是思想之母，实践是理论之源。这一重要论断既体现了马克思主义的实践观点，也反映了长期以来我们党推进理论创新的宝贵经验，是对理论创新规律的深刻揭示。</a:t>
            </a:r>
          </a:p>
          <a:p>
            <a:pPr>
              <a:spcBef>
                <a:spcPts val="1400"/>
              </a:spcBef>
              <a:buFont typeface="Arial" panose="020B0604020202020204" pitchFamily="34" charset="0"/>
              <a:buNone/>
            </a:pPr>
            <a:r>
              <a:rPr lang="zh-CN" altLang="en-US" sz="2400" dirty="0"/>
              <a:t>对于以</a:t>
            </a:r>
            <a:r>
              <a:rPr lang="zh-CN" altLang="en-US" sz="2400" dirty="0">
                <a:highlight>
                  <a:srgbClr val="FFFF00"/>
                </a:highlight>
              </a:rPr>
              <a:t>改造客观世界</a:t>
            </a:r>
            <a:r>
              <a:rPr lang="zh-CN" altLang="en-US" sz="2400" dirty="0"/>
              <a:t>和</a:t>
            </a:r>
            <a:r>
              <a:rPr lang="zh-CN" altLang="en-US" sz="2400" dirty="0">
                <a:highlight>
                  <a:srgbClr val="FFFF00"/>
                </a:highlight>
              </a:rPr>
              <a:t>主观世界</a:t>
            </a:r>
            <a:r>
              <a:rPr lang="zh-CN" altLang="en-US" sz="2400" dirty="0"/>
              <a:t>为使命的马克思主义政党来说，之所以要高度重视理论创新，就在于理论具有指导实践的功能。这就要求我们在理论创新中必须坚持实践导向。</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a:extLst>
              <a:ext uri="{FF2B5EF4-FFF2-40B4-BE49-F238E27FC236}">
                <a16:creationId xmlns:a16="http://schemas.microsoft.com/office/drawing/2014/main" id="{71AA2A5F-BA69-4685-9327-583B4852085D}"/>
              </a:ext>
            </a:extLst>
          </p:cNvPr>
          <p:cNvSpPr/>
          <p:nvPr/>
        </p:nvSpPr>
        <p:spPr bwMode="auto">
          <a:xfrm>
            <a:off x="630238" y="1358900"/>
            <a:ext cx="64341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改造客观世界和改造主观世界及其辩证关系</a:t>
            </a:r>
          </a:p>
        </p:txBody>
      </p:sp>
      <p:sp>
        <p:nvSpPr>
          <p:cNvPr id="56333" name="文本框 10">
            <a:extLst>
              <a:ext uri="{FF2B5EF4-FFF2-40B4-BE49-F238E27FC236}">
                <a16:creationId xmlns:a16="http://schemas.microsoft.com/office/drawing/2014/main" id="{AE25F810-5A07-4398-9C23-9A2EBA56A03E}"/>
              </a:ext>
            </a:extLst>
          </p:cNvPr>
          <p:cNvSpPr txBox="1">
            <a:spLocks noChangeArrowheads="1"/>
          </p:cNvSpPr>
          <p:nvPr/>
        </p:nvSpPr>
        <p:spPr bwMode="auto">
          <a:xfrm>
            <a:off x="1012825" y="4365625"/>
            <a:ext cx="7118350" cy="1563688"/>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20000"/>
              </a:lnSpc>
              <a:spcBef>
                <a:spcPts val="1400"/>
              </a:spcBef>
              <a:defRPr/>
            </a:pPr>
            <a:r>
              <a:rPr lang="zh-CN" altLang="en-US" sz="2400" dirty="0">
                <a:latin typeface="+mj-ea"/>
                <a:ea typeface="+mj-ea"/>
                <a:sym typeface="+mn-ea"/>
              </a:rPr>
              <a:t>改造客观世界，也改造自己的主观世界</a:t>
            </a:r>
            <a:r>
              <a:rPr lang="en-US" altLang="zh-CN" sz="2400" dirty="0">
                <a:latin typeface="+mj-ea"/>
                <a:ea typeface="+mj-ea"/>
                <a:sym typeface="+mn-ea"/>
              </a:rPr>
              <a:t>——</a:t>
            </a:r>
            <a:r>
              <a:rPr lang="zh-CN" altLang="en-US" sz="2400" dirty="0">
                <a:latin typeface="+mj-ea"/>
                <a:ea typeface="+mj-ea"/>
                <a:sym typeface="+mn-ea"/>
              </a:rPr>
              <a:t>改造自己的认识能力，改造主观世界同客观世界的关系。</a:t>
            </a:r>
          </a:p>
          <a:p>
            <a:pPr algn="r">
              <a:lnSpc>
                <a:spcPct val="120000"/>
              </a:lnSpc>
              <a:spcBef>
                <a:spcPts val="1400"/>
              </a:spcBef>
              <a:defRPr/>
            </a:pPr>
            <a:r>
              <a:rPr lang="en-US" altLang="zh-CN" sz="2400" dirty="0">
                <a:latin typeface="+mj-ea"/>
                <a:ea typeface="+mj-ea"/>
                <a:sym typeface="+mn-ea"/>
              </a:rPr>
              <a:t>——</a:t>
            </a:r>
            <a:r>
              <a:rPr lang="zh-CN" altLang="en-US" sz="2400" dirty="0">
                <a:latin typeface="+mj-ea"/>
                <a:ea typeface="+mj-ea"/>
                <a:sym typeface="+mn-ea"/>
              </a:rPr>
              <a:t>毛泽东</a:t>
            </a:r>
          </a:p>
        </p:txBody>
      </p:sp>
      <p:sp>
        <p:nvSpPr>
          <p:cNvPr id="13" name="文本框 12">
            <a:extLst>
              <a:ext uri="{FF2B5EF4-FFF2-40B4-BE49-F238E27FC236}">
                <a16:creationId xmlns:a16="http://schemas.microsoft.com/office/drawing/2014/main" id="{F1F2D118-7E3A-40A2-B089-C053F6D617B4}"/>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一、认识世界和改造世界相结合</a:t>
            </a:r>
          </a:p>
        </p:txBody>
      </p:sp>
      <p:grpSp>
        <p:nvGrpSpPr>
          <p:cNvPr id="56325" name="组合 1">
            <a:extLst>
              <a:ext uri="{FF2B5EF4-FFF2-40B4-BE49-F238E27FC236}">
                <a16:creationId xmlns:a16="http://schemas.microsoft.com/office/drawing/2014/main" id="{9999FE5A-2C87-4E26-B933-87D981247F1F}"/>
              </a:ext>
            </a:extLst>
          </p:cNvPr>
          <p:cNvGrpSpPr>
            <a:grpSpLocks/>
          </p:cNvGrpSpPr>
          <p:nvPr/>
        </p:nvGrpSpPr>
        <p:grpSpPr bwMode="auto">
          <a:xfrm>
            <a:off x="727075" y="2501900"/>
            <a:ext cx="7689850" cy="1431925"/>
            <a:chOff x="612738" y="2342363"/>
            <a:chExt cx="7688300" cy="1431778"/>
          </a:xfrm>
        </p:grpSpPr>
        <p:sp>
          <p:nvSpPr>
            <p:cNvPr id="56326" name="文本框 1">
              <a:extLst>
                <a:ext uri="{FF2B5EF4-FFF2-40B4-BE49-F238E27FC236}">
                  <a16:creationId xmlns:a16="http://schemas.microsoft.com/office/drawing/2014/main" id="{5BF7114A-18C0-4559-9964-E32A448F843C}"/>
                </a:ext>
              </a:extLst>
            </p:cNvPr>
            <p:cNvSpPr txBox="1">
              <a:spLocks noChangeArrowheads="1"/>
            </p:cNvSpPr>
            <p:nvPr/>
          </p:nvSpPr>
          <p:spPr bwMode="auto">
            <a:xfrm>
              <a:off x="963505" y="2864597"/>
              <a:ext cx="1741136" cy="46191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认识世界</a:t>
              </a:r>
            </a:p>
          </p:txBody>
        </p:sp>
        <p:sp>
          <p:nvSpPr>
            <p:cNvPr id="56327" name="右箭头 2">
              <a:extLst>
                <a:ext uri="{FF2B5EF4-FFF2-40B4-BE49-F238E27FC236}">
                  <a16:creationId xmlns:a16="http://schemas.microsoft.com/office/drawing/2014/main" id="{241AADAA-93E7-4AAB-9CD4-061AD79EBC6B}"/>
                </a:ext>
              </a:extLst>
            </p:cNvPr>
            <p:cNvSpPr>
              <a:spLocks noChangeArrowheads="1"/>
            </p:cNvSpPr>
            <p:nvPr/>
          </p:nvSpPr>
          <p:spPr bwMode="auto">
            <a:xfrm>
              <a:off x="2577667" y="3091586"/>
              <a:ext cx="996749" cy="215878"/>
            </a:xfrm>
            <a:prstGeom prst="rightArrow">
              <a:avLst>
                <a:gd name="adj1" fmla="val 50000"/>
                <a:gd name="adj2" fmla="val 50003"/>
              </a:avLst>
            </a:prstGeom>
            <a:solidFill>
              <a:schemeClr val="accent1"/>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buFont typeface="Arial" panose="020B0604020202020204" pitchFamily="34" charset="0"/>
                <a:buNone/>
                <a:defRPr/>
              </a:pPr>
              <a:endParaRPr lang="zh-CN" altLang="zh-CN" sz="2400">
                <a:latin typeface="+mj-ea"/>
                <a:ea typeface="+mj-ea"/>
              </a:endParaRPr>
            </a:p>
          </p:txBody>
        </p:sp>
        <p:sp>
          <p:nvSpPr>
            <p:cNvPr id="56328" name="文本框 3">
              <a:extLst>
                <a:ext uri="{FF2B5EF4-FFF2-40B4-BE49-F238E27FC236}">
                  <a16:creationId xmlns:a16="http://schemas.microsoft.com/office/drawing/2014/main" id="{394DA525-58BC-4BBE-BE15-7C488680D723}"/>
                </a:ext>
              </a:extLst>
            </p:cNvPr>
            <p:cNvSpPr txBox="1">
              <a:spLocks noChangeArrowheads="1"/>
            </p:cNvSpPr>
            <p:nvPr/>
          </p:nvSpPr>
          <p:spPr bwMode="auto">
            <a:xfrm>
              <a:off x="3702978" y="2810628"/>
              <a:ext cx="1495124" cy="46191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改造世界</a:t>
              </a:r>
            </a:p>
          </p:txBody>
        </p:sp>
        <p:sp>
          <p:nvSpPr>
            <p:cNvPr id="56329" name="文本框 4">
              <a:extLst>
                <a:ext uri="{FF2B5EF4-FFF2-40B4-BE49-F238E27FC236}">
                  <a16:creationId xmlns:a16="http://schemas.microsoft.com/office/drawing/2014/main" id="{8FB6AE51-A241-42DD-B9D9-4A32E9355E7E}"/>
                </a:ext>
              </a:extLst>
            </p:cNvPr>
            <p:cNvSpPr txBox="1">
              <a:spLocks noChangeArrowheads="1"/>
            </p:cNvSpPr>
            <p:nvPr/>
          </p:nvSpPr>
          <p:spPr bwMode="auto">
            <a:xfrm>
              <a:off x="2747496" y="2516970"/>
              <a:ext cx="842792" cy="461916"/>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a:latin typeface="+mj-ea"/>
                  <a:ea typeface="+mj-ea"/>
                  <a:sym typeface="+mn-ea"/>
                </a:rPr>
                <a:t>目的</a:t>
              </a:r>
            </a:p>
          </p:txBody>
        </p:sp>
        <p:sp>
          <p:nvSpPr>
            <p:cNvPr id="56330" name="文本框 5">
              <a:extLst>
                <a:ext uri="{FF2B5EF4-FFF2-40B4-BE49-F238E27FC236}">
                  <a16:creationId xmlns:a16="http://schemas.microsoft.com/office/drawing/2014/main" id="{A71787F6-FC21-42E9-A6E1-6B7884341612}"/>
                </a:ext>
              </a:extLst>
            </p:cNvPr>
            <p:cNvSpPr txBox="1">
              <a:spLocks noChangeArrowheads="1"/>
            </p:cNvSpPr>
            <p:nvPr/>
          </p:nvSpPr>
          <p:spPr bwMode="auto">
            <a:xfrm>
              <a:off x="5123504" y="2772532"/>
              <a:ext cx="517421" cy="553980"/>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3000" dirty="0">
                  <a:latin typeface="+mj-ea"/>
                  <a:ea typeface="+mj-ea"/>
                  <a:sym typeface="+mn-ea"/>
                </a:rPr>
                <a:t>｛</a:t>
              </a:r>
            </a:p>
          </p:txBody>
        </p:sp>
        <p:sp>
          <p:nvSpPr>
            <p:cNvPr id="56331" name="文本框 8">
              <a:extLst>
                <a:ext uri="{FF2B5EF4-FFF2-40B4-BE49-F238E27FC236}">
                  <a16:creationId xmlns:a16="http://schemas.microsoft.com/office/drawing/2014/main" id="{0E690B88-8652-48E8-804B-8E2D2C89A93E}"/>
                </a:ext>
              </a:extLst>
            </p:cNvPr>
            <p:cNvSpPr txBox="1">
              <a:spLocks noChangeArrowheads="1"/>
            </p:cNvSpPr>
            <p:nvPr/>
          </p:nvSpPr>
          <p:spPr bwMode="auto">
            <a:xfrm>
              <a:off x="5640924" y="2553479"/>
              <a:ext cx="2447432" cy="46191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改造客观世界</a:t>
              </a:r>
            </a:p>
          </p:txBody>
        </p:sp>
        <p:sp>
          <p:nvSpPr>
            <p:cNvPr id="56332" name="文本框 9">
              <a:extLst>
                <a:ext uri="{FF2B5EF4-FFF2-40B4-BE49-F238E27FC236}">
                  <a16:creationId xmlns:a16="http://schemas.microsoft.com/office/drawing/2014/main" id="{5417EB08-2E64-4EA5-AC05-071FA2F41358}"/>
                </a:ext>
              </a:extLst>
            </p:cNvPr>
            <p:cNvSpPr txBox="1">
              <a:spLocks noChangeArrowheads="1"/>
            </p:cNvSpPr>
            <p:nvPr/>
          </p:nvSpPr>
          <p:spPr bwMode="auto">
            <a:xfrm>
              <a:off x="5640924" y="3102698"/>
              <a:ext cx="2239512" cy="46191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defRPr/>
              </a:pPr>
              <a:r>
                <a:rPr lang="zh-CN" altLang="en-US" sz="2400" dirty="0">
                  <a:latin typeface="+mj-ea"/>
                  <a:ea typeface="+mj-ea"/>
                  <a:sym typeface="+mn-ea"/>
                </a:rPr>
                <a:t>改造主观世界</a:t>
              </a:r>
            </a:p>
          </p:txBody>
        </p:sp>
        <p:sp>
          <p:nvSpPr>
            <p:cNvPr id="15" name="圆角矩形 4">
              <a:extLst>
                <a:ext uri="{FF2B5EF4-FFF2-40B4-BE49-F238E27FC236}">
                  <a16:creationId xmlns:a16="http://schemas.microsoft.com/office/drawing/2014/main" id="{B37CD1FD-07C0-4297-8EA2-4529F7D66486}"/>
                </a:ext>
              </a:extLst>
            </p:cNvPr>
            <p:cNvSpPr/>
            <p:nvPr/>
          </p:nvSpPr>
          <p:spPr bwMode="auto">
            <a:xfrm>
              <a:off x="612738" y="2342363"/>
              <a:ext cx="7688300" cy="1431778"/>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A7228951-EA14-4AB1-88AE-8DB4040FC4B2}"/>
              </a:ext>
            </a:extLst>
          </p:cNvPr>
          <p:cNvSpPr/>
          <p:nvPr/>
        </p:nvSpPr>
        <p:spPr bwMode="auto">
          <a:xfrm>
            <a:off x="630238" y="1203325"/>
            <a:ext cx="64341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改造客观世界和改造主观世界及其辩证关系</a:t>
            </a:r>
          </a:p>
        </p:txBody>
      </p:sp>
      <p:grpSp>
        <p:nvGrpSpPr>
          <p:cNvPr id="57347" name="组合 2">
            <a:extLst>
              <a:ext uri="{FF2B5EF4-FFF2-40B4-BE49-F238E27FC236}">
                <a16:creationId xmlns:a16="http://schemas.microsoft.com/office/drawing/2014/main" id="{5ADC6511-0F4F-4965-998B-2F588DB91F58}"/>
              </a:ext>
            </a:extLst>
          </p:cNvPr>
          <p:cNvGrpSpPr>
            <a:grpSpLocks/>
          </p:cNvGrpSpPr>
          <p:nvPr/>
        </p:nvGrpSpPr>
        <p:grpSpPr bwMode="auto">
          <a:xfrm>
            <a:off x="1100138" y="3632200"/>
            <a:ext cx="6943725" cy="2584450"/>
            <a:chOff x="974725" y="3721473"/>
            <a:chExt cx="6943283" cy="2584451"/>
          </a:xfrm>
        </p:grpSpPr>
        <p:pic>
          <p:nvPicPr>
            <p:cNvPr id="57350" name="图片 6">
              <a:extLst>
                <a:ext uri="{FF2B5EF4-FFF2-40B4-BE49-F238E27FC236}">
                  <a16:creationId xmlns:a16="http://schemas.microsoft.com/office/drawing/2014/main" id="{252908B6-AE95-4437-8188-4CE1C2049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5" y="3721474"/>
              <a:ext cx="38735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图片 11">
              <a:extLst>
                <a:ext uri="{FF2B5EF4-FFF2-40B4-BE49-F238E27FC236}">
                  <a16:creationId xmlns:a16="http://schemas.microsoft.com/office/drawing/2014/main" id="{1AD10517-DA82-462E-B721-293414DDB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5330"/>
            <a:stretch>
              <a:fillRect/>
            </a:stretch>
          </p:blipFill>
          <p:spPr bwMode="auto">
            <a:xfrm>
              <a:off x="5299075" y="3721473"/>
              <a:ext cx="2618933" cy="258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文本框 9">
            <a:extLst>
              <a:ext uri="{FF2B5EF4-FFF2-40B4-BE49-F238E27FC236}">
                <a16:creationId xmlns:a16="http://schemas.microsoft.com/office/drawing/2014/main" id="{9D6EEA04-1EAD-4B38-9994-1086CDB6C1EA}"/>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一、认识世界和改造世界相结合</a:t>
            </a:r>
          </a:p>
        </p:txBody>
      </p:sp>
      <p:sp>
        <p:nvSpPr>
          <p:cNvPr id="57349" name="文本框 1">
            <a:extLst>
              <a:ext uri="{FF2B5EF4-FFF2-40B4-BE49-F238E27FC236}">
                <a16:creationId xmlns:a16="http://schemas.microsoft.com/office/drawing/2014/main" id="{E407FD1A-58C2-47EE-B09B-BC25F5E9A5BF}"/>
              </a:ext>
            </a:extLst>
          </p:cNvPr>
          <p:cNvSpPr txBox="1">
            <a:spLocks noChangeArrowheads="1"/>
          </p:cNvSpPr>
          <p:nvPr/>
        </p:nvSpPr>
        <p:spPr bwMode="auto">
          <a:xfrm>
            <a:off x="1098550" y="2071688"/>
            <a:ext cx="69469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Font typeface="Arial" panose="020B0604020202020204" pitchFamily="34" charset="0"/>
              <a:buNone/>
            </a:pPr>
            <a:r>
              <a:rPr lang="zh-CN" altLang="en-US" sz="2400" b="1" dirty="0">
                <a:solidFill>
                  <a:srgbClr val="014D23"/>
                </a:solidFill>
              </a:rPr>
              <a:t>客观世界：</a:t>
            </a:r>
            <a:r>
              <a:rPr lang="zh-CN" altLang="en-US" sz="2400" dirty="0"/>
              <a:t>物质的、可以感知的世界</a:t>
            </a:r>
          </a:p>
          <a:p>
            <a:pPr algn="just">
              <a:lnSpc>
                <a:spcPct val="120000"/>
              </a:lnSpc>
              <a:buFont typeface="Arial" panose="020B0604020202020204" pitchFamily="34" charset="0"/>
              <a:buNone/>
            </a:pPr>
            <a:r>
              <a:rPr lang="zh-CN" altLang="en-US" sz="2400" b="1" dirty="0">
                <a:solidFill>
                  <a:srgbClr val="014D23"/>
                </a:solidFill>
              </a:rPr>
              <a:t>主观世界：</a:t>
            </a:r>
            <a:r>
              <a:rPr lang="zh-CN" altLang="en-US" sz="2400" dirty="0"/>
              <a:t>人的意识、观念世界，是人的头脑反映和把握物质世界的精神活动的总和</a:t>
            </a: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a:extLst>
              <a:ext uri="{FF2B5EF4-FFF2-40B4-BE49-F238E27FC236}">
                <a16:creationId xmlns:a16="http://schemas.microsoft.com/office/drawing/2014/main" id="{D8A38156-9DE6-4B03-BA14-10D40A87A89D}"/>
              </a:ext>
            </a:extLst>
          </p:cNvPr>
          <p:cNvSpPr/>
          <p:nvPr/>
        </p:nvSpPr>
        <p:spPr bwMode="auto">
          <a:xfrm>
            <a:off x="630238" y="1397000"/>
            <a:ext cx="64341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改造客观世界和改造主观世界及其辩证关系</a:t>
            </a:r>
          </a:p>
        </p:txBody>
      </p:sp>
      <p:sp>
        <p:nvSpPr>
          <p:cNvPr id="10" name="文本框 9">
            <a:extLst>
              <a:ext uri="{FF2B5EF4-FFF2-40B4-BE49-F238E27FC236}">
                <a16:creationId xmlns:a16="http://schemas.microsoft.com/office/drawing/2014/main" id="{398D0AA3-7E25-4345-ABA7-6F7E05CE9B7B}"/>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一、认识世界和改造世界相结合</a:t>
            </a:r>
          </a:p>
        </p:txBody>
      </p:sp>
      <p:sp>
        <p:nvSpPr>
          <p:cNvPr id="58372" name="文本框 1">
            <a:extLst>
              <a:ext uri="{FF2B5EF4-FFF2-40B4-BE49-F238E27FC236}">
                <a16:creationId xmlns:a16="http://schemas.microsoft.com/office/drawing/2014/main" id="{D08FB0A3-20ED-452A-AB5A-96E0D6CEEA52}"/>
              </a:ext>
            </a:extLst>
          </p:cNvPr>
          <p:cNvSpPr txBox="1">
            <a:spLocks noChangeArrowheads="1"/>
          </p:cNvSpPr>
          <p:nvPr/>
        </p:nvSpPr>
        <p:spPr bwMode="auto">
          <a:xfrm>
            <a:off x="1792288" y="2420938"/>
            <a:ext cx="55594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rgbClr val="014D23"/>
                </a:solidFill>
              </a:rPr>
              <a:t>客观世界和主观世界：对立统一</a:t>
            </a:r>
          </a:p>
        </p:txBody>
      </p:sp>
      <p:grpSp>
        <p:nvGrpSpPr>
          <p:cNvPr id="58373" name="组合 4">
            <a:extLst>
              <a:ext uri="{FF2B5EF4-FFF2-40B4-BE49-F238E27FC236}">
                <a16:creationId xmlns:a16="http://schemas.microsoft.com/office/drawing/2014/main" id="{4C251CB3-0BC1-4A97-80CD-9F44EC5E7EDB}"/>
              </a:ext>
            </a:extLst>
          </p:cNvPr>
          <p:cNvGrpSpPr>
            <a:grpSpLocks/>
          </p:cNvGrpSpPr>
          <p:nvPr/>
        </p:nvGrpSpPr>
        <p:grpSpPr bwMode="auto">
          <a:xfrm>
            <a:off x="484188" y="3351213"/>
            <a:ext cx="8175625" cy="2573337"/>
            <a:chOff x="510434" y="3320546"/>
            <a:chExt cx="8175344" cy="2572894"/>
          </a:xfrm>
        </p:grpSpPr>
        <p:sp>
          <p:nvSpPr>
            <p:cNvPr id="11" name="圆角矩形 4">
              <a:extLst>
                <a:ext uri="{FF2B5EF4-FFF2-40B4-BE49-F238E27FC236}">
                  <a16:creationId xmlns:a16="http://schemas.microsoft.com/office/drawing/2014/main" id="{11837DF7-6233-4D8A-BD54-9A9E03CC51B1}"/>
                </a:ext>
              </a:extLst>
            </p:cNvPr>
            <p:cNvSpPr/>
            <p:nvPr/>
          </p:nvSpPr>
          <p:spPr bwMode="auto">
            <a:xfrm>
              <a:off x="510434" y="3320546"/>
              <a:ext cx="3820981" cy="2317351"/>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sp>
          <p:nvSpPr>
            <p:cNvPr id="12" name="矩形 11">
              <a:extLst>
                <a:ext uri="{FF2B5EF4-FFF2-40B4-BE49-F238E27FC236}">
                  <a16:creationId xmlns:a16="http://schemas.microsoft.com/office/drawing/2014/main" id="{93781B84-ABC5-4A72-B6D0-C56D2FA65060}"/>
                </a:ext>
              </a:extLst>
            </p:cNvPr>
            <p:cNvSpPr/>
            <p:nvPr/>
          </p:nvSpPr>
          <p:spPr bwMode="auto">
            <a:xfrm>
              <a:off x="1795149" y="5417404"/>
              <a:ext cx="2099198" cy="476036"/>
            </a:xfrm>
            <a:prstGeom prst="rect">
              <a:avLst/>
            </a:prstGeom>
            <a:solidFill>
              <a:srgbClr val="A5A5A5"/>
            </a:solidFill>
            <a:ln w="12700" cap="flat" cmpd="sng" algn="ctr">
              <a:noFill/>
              <a:prstDash val="solid"/>
              <a:miter lim="800000"/>
            </a:ln>
            <a:effectLst/>
            <a:scene3d>
              <a:camera prst="orthographicFront">
                <a:rot lat="0" lon="0" rev="0"/>
              </a:camera>
              <a:lightRig rig="balanced" dir="t">
                <a:rot lat="0" lon="0" rev="8700000"/>
              </a:lightRig>
            </a:scene3d>
          </p:spPr>
          <p:txBody>
            <a:bodyPr anchor="ctr"/>
            <a:lstStyle/>
            <a:p>
              <a:pPr algn="ctr" defTabSz="914400" fontAlgn="ctr">
                <a:spcBef>
                  <a:spcPts val="0"/>
                </a:spcBef>
                <a:spcAft>
                  <a:spcPts val="0"/>
                </a:spcAft>
                <a:buClr>
                  <a:srgbClr val="FF0000"/>
                </a:buClr>
                <a:buSzPct val="70000"/>
                <a:buFont typeface="Wingdings" panose="05000000000000000000" pitchFamily="2" charset="2"/>
                <a:buChar char="u"/>
                <a:defRPr/>
              </a:pPr>
              <a:endParaRPr lang="zh-CN" altLang="en-US" sz="1700" b="1" kern="0">
                <a:solidFill>
                  <a:prstClr val="white"/>
                </a:solidFill>
                <a:latin typeface="微软雅黑" panose="020B0503020204020204" pitchFamily="34" charset="-122"/>
              </a:endParaRPr>
            </a:p>
          </p:txBody>
        </p:sp>
        <p:sp>
          <p:nvSpPr>
            <p:cNvPr id="58376" name="文本框 2">
              <a:extLst>
                <a:ext uri="{FF2B5EF4-FFF2-40B4-BE49-F238E27FC236}">
                  <a16:creationId xmlns:a16="http://schemas.microsoft.com/office/drawing/2014/main" id="{42DCF0FE-2FC2-484E-918B-1F7604A1C1BC}"/>
                </a:ext>
              </a:extLst>
            </p:cNvPr>
            <p:cNvSpPr txBox="1">
              <a:spLocks noChangeArrowheads="1"/>
            </p:cNvSpPr>
            <p:nvPr/>
          </p:nvSpPr>
          <p:spPr bwMode="auto">
            <a:xfrm>
              <a:off x="2107597" y="5398689"/>
              <a:ext cx="1339019" cy="49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chemeClr val="bg1"/>
                  </a:solidFill>
                </a:rPr>
                <a:t>对立</a:t>
              </a:r>
            </a:p>
          </p:txBody>
        </p:sp>
        <p:sp>
          <p:nvSpPr>
            <p:cNvPr id="58377" name="文本框 3">
              <a:extLst>
                <a:ext uri="{FF2B5EF4-FFF2-40B4-BE49-F238E27FC236}">
                  <a16:creationId xmlns:a16="http://schemas.microsoft.com/office/drawing/2014/main" id="{BA56738B-021C-4467-90DD-0AC0626E7B74}"/>
                </a:ext>
              </a:extLst>
            </p:cNvPr>
            <p:cNvSpPr txBox="1">
              <a:spLocks noChangeArrowheads="1"/>
            </p:cNvSpPr>
            <p:nvPr/>
          </p:nvSpPr>
          <p:spPr bwMode="auto">
            <a:xfrm>
              <a:off x="1142124" y="3919434"/>
              <a:ext cx="2556902" cy="112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存在方式不同</a:t>
              </a:r>
            </a:p>
            <a:p>
              <a:pPr algn="just">
                <a:lnSpc>
                  <a:spcPct val="120000"/>
                </a:lnSpc>
                <a:spcBef>
                  <a:spcPts val="1400"/>
                </a:spcBef>
                <a:buFont typeface="Arial" panose="020B0604020202020204" pitchFamily="34" charset="0"/>
                <a:buNone/>
              </a:pPr>
              <a:r>
                <a:rPr lang="zh-CN" altLang="en-US" sz="2400"/>
                <a:t>发展不完全同步</a:t>
              </a:r>
            </a:p>
          </p:txBody>
        </p:sp>
        <p:sp>
          <p:nvSpPr>
            <p:cNvPr id="14" name="圆角矩形 4">
              <a:extLst>
                <a:ext uri="{FF2B5EF4-FFF2-40B4-BE49-F238E27FC236}">
                  <a16:creationId xmlns:a16="http://schemas.microsoft.com/office/drawing/2014/main" id="{9071D134-464B-48B4-80D4-BEE41B0E7B48}"/>
                </a:ext>
              </a:extLst>
            </p:cNvPr>
            <p:cNvSpPr/>
            <p:nvPr/>
          </p:nvSpPr>
          <p:spPr bwMode="auto">
            <a:xfrm>
              <a:off x="4864796" y="3320546"/>
              <a:ext cx="3820982" cy="2317351"/>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sp>
          <p:nvSpPr>
            <p:cNvPr id="15" name="矩形 14">
              <a:extLst>
                <a:ext uri="{FF2B5EF4-FFF2-40B4-BE49-F238E27FC236}">
                  <a16:creationId xmlns:a16="http://schemas.microsoft.com/office/drawing/2014/main" id="{7C8ACEA4-C91D-43C1-904A-171D4A329C5D}"/>
                </a:ext>
              </a:extLst>
            </p:cNvPr>
            <p:cNvSpPr/>
            <p:nvPr/>
          </p:nvSpPr>
          <p:spPr bwMode="auto">
            <a:xfrm>
              <a:off x="6273015" y="5417404"/>
              <a:ext cx="2099198" cy="476036"/>
            </a:xfrm>
            <a:prstGeom prst="rect">
              <a:avLst/>
            </a:prstGeom>
            <a:solidFill>
              <a:srgbClr val="A5A5A5"/>
            </a:solidFill>
            <a:ln w="12700" cap="flat" cmpd="sng" algn="ctr">
              <a:noFill/>
              <a:prstDash val="solid"/>
              <a:miter lim="800000"/>
            </a:ln>
            <a:effectLst/>
            <a:scene3d>
              <a:camera prst="orthographicFront">
                <a:rot lat="0" lon="0" rev="0"/>
              </a:camera>
              <a:lightRig rig="balanced" dir="t">
                <a:rot lat="0" lon="0" rev="8700000"/>
              </a:lightRig>
            </a:scene3d>
          </p:spPr>
          <p:txBody>
            <a:bodyPr anchor="ctr"/>
            <a:lstStyle/>
            <a:p>
              <a:pPr algn="ctr" defTabSz="914400" fontAlgn="ctr">
                <a:spcBef>
                  <a:spcPts val="0"/>
                </a:spcBef>
                <a:spcAft>
                  <a:spcPts val="0"/>
                </a:spcAft>
                <a:buClr>
                  <a:srgbClr val="FF0000"/>
                </a:buClr>
                <a:buSzPct val="70000"/>
                <a:buFont typeface="Wingdings" panose="05000000000000000000" pitchFamily="2" charset="2"/>
                <a:buChar char="u"/>
                <a:defRPr/>
              </a:pPr>
              <a:endParaRPr lang="zh-CN" altLang="en-US" sz="1700" b="1" kern="0">
                <a:solidFill>
                  <a:prstClr val="white"/>
                </a:solidFill>
                <a:latin typeface="微软雅黑" panose="020B0503020204020204" pitchFamily="34" charset="-122"/>
              </a:endParaRPr>
            </a:p>
          </p:txBody>
        </p:sp>
        <p:sp>
          <p:nvSpPr>
            <p:cNvPr id="58380" name="文本框 15">
              <a:extLst>
                <a:ext uri="{FF2B5EF4-FFF2-40B4-BE49-F238E27FC236}">
                  <a16:creationId xmlns:a16="http://schemas.microsoft.com/office/drawing/2014/main" id="{DC7401B7-A6C8-41B1-98ED-9318CF0D7E07}"/>
                </a:ext>
              </a:extLst>
            </p:cNvPr>
            <p:cNvSpPr txBox="1">
              <a:spLocks noChangeArrowheads="1"/>
            </p:cNvSpPr>
            <p:nvPr/>
          </p:nvSpPr>
          <p:spPr bwMode="auto">
            <a:xfrm>
              <a:off x="6585463" y="5398689"/>
              <a:ext cx="1339019" cy="49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buFont typeface="Arial" panose="020B0604020202020204" pitchFamily="34" charset="0"/>
                <a:buNone/>
              </a:pPr>
              <a:r>
                <a:rPr lang="zh-CN" altLang="en-US" sz="2400" b="1">
                  <a:solidFill>
                    <a:schemeClr val="bg1"/>
                  </a:solidFill>
                </a:rPr>
                <a:t>统一</a:t>
              </a:r>
            </a:p>
          </p:txBody>
        </p:sp>
        <p:sp>
          <p:nvSpPr>
            <p:cNvPr id="58381" name="文本框 16">
              <a:extLst>
                <a:ext uri="{FF2B5EF4-FFF2-40B4-BE49-F238E27FC236}">
                  <a16:creationId xmlns:a16="http://schemas.microsoft.com/office/drawing/2014/main" id="{18A6DB1E-949A-493C-9027-03CF6318E496}"/>
                </a:ext>
              </a:extLst>
            </p:cNvPr>
            <p:cNvSpPr txBox="1">
              <a:spLocks noChangeArrowheads="1"/>
            </p:cNvSpPr>
            <p:nvPr/>
          </p:nvSpPr>
          <p:spPr bwMode="auto">
            <a:xfrm>
              <a:off x="5157537" y="3455520"/>
              <a:ext cx="3236200" cy="182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buFont typeface="Arial" panose="020B0604020202020204" pitchFamily="34" charset="0"/>
                <a:buNone/>
              </a:pPr>
              <a:r>
                <a:rPr lang="zh-CN" altLang="en-US" sz="2400"/>
                <a:t>反映与被反映的意义上具有同构性</a:t>
              </a:r>
            </a:p>
            <a:p>
              <a:pPr algn="just">
                <a:lnSpc>
                  <a:spcPct val="120000"/>
                </a:lnSpc>
                <a:buFont typeface="Arial" panose="020B0604020202020204" pitchFamily="34" charset="0"/>
                <a:buNone/>
              </a:pPr>
              <a:r>
                <a:rPr lang="zh-CN" altLang="en-US" sz="2400"/>
                <a:t>运动规律具有同一性</a:t>
              </a:r>
            </a:p>
            <a:p>
              <a:pPr algn="just">
                <a:lnSpc>
                  <a:spcPct val="120000"/>
                </a:lnSpc>
                <a:buFont typeface="Arial" panose="020B0604020202020204" pitchFamily="34" charset="0"/>
                <a:buNone/>
              </a:pPr>
              <a:r>
                <a:rPr lang="zh-CN" altLang="en-US" sz="2400"/>
                <a:t>可以相互转化</a:t>
              </a:r>
            </a:p>
          </p:txBody>
        </p:sp>
      </p:gr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a:extLst>
              <a:ext uri="{FF2B5EF4-FFF2-40B4-BE49-F238E27FC236}">
                <a16:creationId xmlns:a16="http://schemas.microsoft.com/office/drawing/2014/main" id="{EB9AB421-8D43-4A03-B1E8-3BFDF4C199A6}"/>
              </a:ext>
            </a:extLst>
          </p:cNvPr>
          <p:cNvSpPr/>
          <p:nvPr/>
        </p:nvSpPr>
        <p:spPr bwMode="auto">
          <a:xfrm>
            <a:off x="630238" y="1270000"/>
            <a:ext cx="64341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改造客观世界与改造主观世界的重要意义</a:t>
            </a:r>
          </a:p>
        </p:txBody>
      </p:sp>
      <p:sp>
        <p:nvSpPr>
          <p:cNvPr id="6" name="文本框 5">
            <a:extLst>
              <a:ext uri="{FF2B5EF4-FFF2-40B4-BE49-F238E27FC236}">
                <a16:creationId xmlns:a16="http://schemas.microsoft.com/office/drawing/2014/main" id="{FBB40B03-5F78-46A3-8CFD-FC2BB25D98B8}"/>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一、认识世界和改造世界相结合</a:t>
            </a:r>
          </a:p>
        </p:txBody>
      </p:sp>
      <p:grpSp>
        <p:nvGrpSpPr>
          <p:cNvPr id="59396" name="组合 4">
            <a:extLst>
              <a:ext uri="{FF2B5EF4-FFF2-40B4-BE49-F238E27FC236}">
                <a16:creationId xmlns:a16="http://schemas.microsoft.com/office/drawing/2014/main" id="{2764EA9D-50BA-496D-9CB9-CE488EA1102B}"/>
              </a:ext>
            </a:extLst>
          </p:cNvPr>
          <p:cNvGrpSpPr>
            <a:grpSpLocks/>
          </p:cNvGrpSpPr>
          <p:nvPr/>
        </p:nvGrpSpPr>
        <p:grpSpPr bwMode="auto">
          <a:xfrm>
            <a:off x="911225" y="2170113"/>
            <a:ext cx="7321550" cy="4070350"/>
            <a:chOff x="1115546" y="2260331"/>
            <a:chExt cx="7320242" cy="4069658"/>
          </a:xfrm>
        </p:grpSpPr>
        <p:sp>
          <p:nvSpPr>
            <p:cNvPr id="59397" name="文本框 1">
              <a:extLst>
                <a:ext uri="{FF2B5EF4-FFF2-40B4-BE49-F238E27FC236}">
                  <a16:creationId xmlns:a16="http://schemas.microsoft.com/office/drawing/2014/main" id="{085876F2-862A-417D-9900-D778B6C73C57}"/>
                </a:ext>
              </a:extLst>
            </p:cNvPr>
            <p:cNvSpPr txBox="1">
              <a:spLocks noChangeArrowheads="1"/>
            </p:cNvSpPr>
            <p:nvPr/>
          </p:nvSpPr>
          <p:spPr bwMode="auto">
            <a:xfrm>
              <a:off x="2540653" y="2260331"/>
              <a:ext cx="5599020" cy="138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有助于我们提高认识世界的能力，在工作中努力做到主观符合客观，更好地处理主观世界与客观世界的关系。</a:t>
              </a:r>
            </a:p>
          </p:txBody>
        </p:sp>
        <p:grpSp>
          <p:nvGrpSpPr>
            <p:cNvPr id="59398" name="组合 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id="{839D0185-FC67-4A7B-AB01-AE6E106A4DC4}"/>
                </a:ext>
              </a:extLst>
            </p:cNvPr>
            <p:cNvGrpSpPr>
              <a:grpSpLocks/>
            </p:cNvGrpSpPr>
            <p:nvPr/>
          </p:nvGrpSpPr>
          <p:grpSpPr bwMode="auto">
            <a:xfrm>
              <a:off x="1115546" y="2532527"/>
              <a:ext cx="839320" cy="839320"/>
              <a:chOff x="3942474" y="2592531"/>
              <a:chExt cx="1668802" cy="1668802"/>
            </a:xfrm>
          </p:grpSpPr>
          <p:sp>
            <p:nvSpPr>
              <p:cNvPr id="10" name="圆角矩形 5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id="{E508CC52-FE55-4451-9A08-40AB5AD1A9B9}"/>
                  </a:ext>
                </a:extLst>
              </p:cNvPr>
              <p:cNvSpPr/>
              <p:nvPr/>
            </p:nvSpPr>
            <p:spPr>
              <a:xfrm>
                <a:off x="3942474" y="2590980"/>
                <a:ext cx="1669434" cy="1669448"/>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 name="圆角矩形 52">
                <a:extLst>
                  <a:ext uri="{FF2B5EF4-FFF2-40B4-BE49-F238E27FC236}">
                    <a16:creationId xmlns:a16="http://schemas.microsoft.com/office/drawing/2014/main" id="{B0E22DB0-A9A7-44BA-91FC-B14827FB038F}"/>
                  </a:ext>
                </a:extLst>
              </p:cNvPr>
              <p:cNvSpPr/>
              <p:nvPr/>
            </p:nvSpPr>
            <p:spPr>
              <a:xfrm>
                <a:off x="3942474"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9422" name="文本框 1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id="{84F57589-2C89-480B-BFB5-F3B8880E4C69}"/>
                  </a:ext>
                </a:extLst>
              </p:cNvPr>
              <p:cNvSpPr txBox="1">
                <a:spLocks noChangeArrowheads="1"/>
              </p:cNvSpPr>
              <p:nvPr/>
            </p:nvSpPr>
            <p:spPr bwMode="auto">
              <a:xfrm>
                <a:off x="4288307" y="2981077"/>
                <a:ext cx="1192031" cy="885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en-US" altLang="zh-CN" sz="2400" b="1">
                    <a:solidFill>
                      <a:srgbClr val="118C3B"/>
                    </a:solidFill>
                    <a:ea typeface="方正兰亭超细黑简体" pitchFamily="2" charset="-122"/>
                  </a:rPr>
                  <a:t>01</a:t>
                </a:r>
                <a:endParaRPr lang="zh-CN" altLang="en-US" sz="2400" b="1">
                  <a:solidFill>
                    <a:srgbClr val="118C3B"/>
                  </a:solidFill>
                  <a:ea typeface="方正兰亭超细黑简体" pitchFamily="2" charset="-122"/>
                </a:endParaRPr>
              </a:p>
            </p:txBody>
          </p:sp>
          <p:sp>
            <p:nvSpPr>
              <p:cNvPr id="13" name="任意多边形 54">
                <a:extLst>
                  <a:ext uri="{FF2B5EF4-FFF2-40B4-BE49-F238E27FC236}">
                    <a16:creationId xmlns:a16="http://schemas.microsoft.com/office/drawing/2014/main" id="{F1DC7818-5FD1-4C7B-A2FC-5AF429D4F556}"/>
                  </a:ext>
                </a:extLst>
              </p:cNvPr>
              <p:cNvSpPr>
                <a:spLocks noChangeAspect="1"/>
              </p:cNvSpPr>
              <p:nvPr/>
            </p:nvSpPr>
            <p:spPr>
              <a:xfrm>
                <a:off x="4131824" y="2777177"/>
                <a:ext cx="1290735" cy="1290744"/>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118C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9399" name="文本框 13">
              <a:extLst>
                <a:ext uri="{FF2B5EF4-FFF2-40B4-BE49-F238E27FC236}">
                  <a16:creationId xmlns:a16="http://schemas.microsoft.com/office/drawing/2014/main" id="{5314C701-B532-4701-8714-A47D8587FFF3}"/>
                </a:ext>
              </a:extLst>
            </p:cNvPr>
            <p:cNvSpPr txBox="1">
              <a:spLocks noChangeArrowheads="1"/>
            </p:cNvSpPr>
            <p:nvPr/>
          </p:nvSpPr>
          <p:spPr bwMode="auto">
            <a:xfrm>
              <a:off x="2540653" y="3733219"/>
              <a:ext cx="5599020"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有助于我们提高自身的思想修养和精神境界。</a:t>
              </a:r>
            </a:p>
          </p:txBody>
        </p:sp>
        <p:sp>
          <p:nvSpPr>
            <p:cNvPr id="59400" name="文本框 14">
              <a:extLst>
                <a:ext uri="{FF2B5EF4-FFF2-40B4-BE49-F238E27FC236}">
                  <a16:creationId xmlns:a16="http://schemas.microsoft.com/office/drawing/2014/main" id="{2A537AD9-702C-455B-9E86-57FDCCE5D5F0}"/>
                </a:ext>
              </a:extLst>
            </p:cNvPr>
            <p:cNvSpPr txBox="1">
              <a:spLocks noChangeArrowheads="1"/>
            </p:cNvSpPr>
            <p:nvPr/>
          </p:nvSpPr>
          <p:spPr bwMode="auto">
            <a:xfrm>
              <a:off x="2540653" y="4879442"/>
              <a:ext cx="5599020" cy="138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有助于我们在改造外部世界的同时，把目光转向自身，高度重视并努力实现人自身的改造。</a:t>
              </a:r>
            </a:p>
          </p:txBody>
        </p:sp>
        <p:grpSp>
          <p:nvGrpSpPr>
            <p:cNvPr id="59401" name="组合 1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id="{5A1AE4FF-EAD6-4D29-822F-42A9845BD7E7}"/>
                </a:ext>
              </a:extLst>
            </p:cNvPr>
            <p:cNvGrpSpPr>
              <a:grpSpLocks/>
            </p:cNvGrpSpPr>
            <p:nvPr/>
          </p:nvGrpSpPr>
          <p:grpSpPr bwMode="auto">
            <a:xfrm>
              <a:off x="1115546" y="3783816"/>
              <a:ext cx="839320" cy="839320"/>
              <a:chOff x="3942474" y="2592531"/>
              <a:chExt cx="1668802" cy="1668802"/>
            </a:xfrm>
          </p:grpSpPr>
          <p:sp>
            <p:nvSpPr>
              <p:cNvPr id="17" name="圆角矩形 5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id="{D1089C0A-E9E3-4053-A2C6-9642D1874CB6}"/>
                  </a:ext>
                </a:extLst>
              </p:cNvPr>
              <p:cNvSpPr/>
              <p:nvPr/>
            </p:nvSpPr>
            <p:spPr>
              <a:xfrm>
                <a:off x="3942474" y="2593040"/>
                <a:ext cx="1669434" cy="1669446"/>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8" name="圆角矩形 52">
                <a:extLst>
                  <a:ext uri="{FF2B5EF4-FFF2-40B4-BE49-F238E27FC236}">
                    <a16:creationId xmlns:a16="http://schemas.microsoft.com/office/drawing/2014/main" id="{AF64FD97-B890-4AA4-A495-51DEFA7CEC09}"/>
                  </a:ext>
                </a:extLst>
              </p:cNvPr>
              <p:cNvSpPr/>
              <p:nvPr/>
            </p:nvSpPr>
            <p:spPr>
              <a:xfrm>
                <a:off x="3942474"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9416" name="文本框 1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id="{57040973-F87A-4F29-9126-50FEE4BB7D76}"/>
                  </a:ext>
                </a:extLst>
              </p:cNvPr>
              <p:cNvSpPr txBox="1">
                <a:spLocks noChangeArrowheads="1"/>
              </p:cNvSpPr>
              <p:nvPr/>
            </p:nvSpPr>
            <p:spPr bwMode="auto">
              <a:xfrm>
                <a:off x="4288307" y="2981076"/>
                <a:ext cx="1192031" cy="91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en-US" altLang="zh-CN" sz="2400" b="1">
                    <a:solidFill>
                      <a:srgbClr val="118C3B"/>
                    </a:solidFill>
                    <a:ea typeface="方正兰亭超细黑简体" pitchFamily="2" charset="-122"/>
                  </a:rPr>
                  <a:t>02</a:t>
                </a:r>
                <a:endParaRPr lang="zh-CN" altLang="en-US" sz="2400" b="1">
                  <a:solidFill>
                    <a:srgbClr val="118C3B"/>
                  </a:solidFill>
                  <a:ea typeface="方正兰亭超细黑简体" pitchFamily="2" charset="-122"/>
                </a:endParaRPr>
              </a:p>
            </p:txBody>
          </p:sp>
          <p:sp>
            <p:nvSpPr>
              <p:cNvPr id="20" name="任意多边形 54">
                <a:extLst>
                  <a:ext uri="{FF2B5EF4-FFF2-40B4-BE49-F238E27FC236}">
                    <a16:creationId xmlns:a16="http://schemas.microsoft.com/office/drawing/2014/main" id="{BB9F8B7C-6D98-4A6E-BF3A-715F0CC08C74}"/>
                  </a:ext>
                </a:extLst>
              </p:cNvPr>
              <p:cNvSpPr>
                <a:spLocks noChangeAspect="1"/>
              </p:cNvSpPr>
              <p:nvPr/>
            </p:nvSpPr>
            <p:spPr>
              <a:xfrm>
                <a:off x="4131824" y="2779234"/>
                <a:ext cx="1290735" cy="1290746"/>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118C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9402" name="组合 2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id="{0CA7B420-77A2-4E58-AD1B-FCED75FDC71E}"/>
                </a:ext>
              </a:extLst>
            </p:cNvPr>
            <p:cNvGrpSpPr>
              <a:grpSpLocks/>
            </p:cNvGrpSpPr>
            <p:nvPr/>
          </p:nvGrpSpPr>
          <p:grpSpPr bwMode="auto">
            <a:xfrm>
              <a:off x="1115546" y="5151638"/>
              <a:ext cx="839320" cy="839320"/>
              <a:chOff x="3942474" y="2592531"/>
              <a:chExt cx="1668802" cy="1668802"/>
            </a:xfrm>
          </p:grpSpPr>
          <p:sp>
            <p:nvSpPr>
              <p:cNvPr id="22" name="圆角矩形 51"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id="{46E37C28-9949-400D-A0C5-DE4E5B520B69}"/>
                  </a:ext>
                </a:extLst>
              </p:cNvPr>
              <p:cNvSpPr/>
              <p:nvPr/>
            </p:nvSpPr>
            <p:spPr>
              <a:xfrm>
                <a:off x="3942474" y="2593775"/>
                <a:ext cx="1669434" cy="1666291"/>
              </a:xfrm>
              <a:prstGeom prst="roundRect">
                <a:avLst>
                  <a:gd name="adj" fmla="val 18315"/>
                </a:avLst>
              </a:prstGeom>
              <a:gradFill>
                <a:gsLst>
                  <a:gs pos="0">
                    <a:schemeClr val="bg1"/>
                  </a:gs>
                  <a:gs pos="100000">
                    <a:schemeClr val="bg1">
                      <a:lumMod val="75000"/>
                    </a:schemeClr>
                  </a:gs>
                </a:gsLst>
                <a:lin ang="3600000" scaled="0"/>
              </a:gradFill>
              <a:ln>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3" name="圆角矩形 52">
                <a:extLst>
                  <a:ext uri="{FF2B5EF4-FFF2-40B4-BE49-F238E27FC236}">
                    <a16:creationId xmlns:a16="http://schemas.microsoft.com/office/drawing/2014/main" id="{3EBBCA6F-158A-4A8C-9A4D-ABE895BD30D6}"/>
                  </a:ext>
                </a:extLst>
              </p:cNvPr>
              <p:cNvSpPr/>
              <p:nvPr/>
            </p:nvSpPr>
            <p:spPr>
              <a:xfrm>
                <a:off x="3942474" y="2592531"/>
                <a:ext cx="1668802" cy="1668802"/>
              </a:xfrm>
              <a:prstGeom prst="roundRect">
                <a:avLst>
                  <a:gd name="adj" fmla="val 18315"/>
                </a:avLst>
              </a:prstGeom>
              <a:no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9410" name="文本框 23"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a:extLst>
                  <a:ext uri="{FF2B5EF4-FFF2-40B4-BE49-F238E27FC236}">
                    <a16:creationId xmlns:a16="http://schemas.microsoft.com/office/drawing/2014/main" id="{3EC0068C-A216-401C-91EB-0A16DF5D237E}"/>
                  </a:ext>
                </a:extLst>
              </p:cNvPr>
              <p:cNvSpPr txBox="1">
                <a:spLocks noChangeArrowheads="1"/>
              </p:cNvSpPr>
              <p:nvPr/>
            </p:nvSpPr>
            <p:spPr bwMode="auto">
              <a:xfrm>
                <a:off x="4288307" y="2981076"/>
                <a:ext cx="1192031" cy="91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en-US" altLang="zh-CN" sz="2400" b="1">
                    <a:solidFill>
                      <a:srgbClr val="118C3B"/>
                    </a:solidFill>
                    <a:ea typeface="方正兰亭超细黑简体" pitchFamily="2" charset="-122"/>
                  </a:rPr>
                  <a:t>03</a:t>
                </a:r>
                <a:endParaRPr lang="zh-CN" altLang="en-US" sz="2400" b="1">
                  <a:solidFill>
                    <a:srgbClr val="118C3B"/>
                  </a:solidFill>
                  <a:ea typeface="方正兰亭超细黑简体" pitchFamily="2" charset="-122"/>
                </a:endParaRPr>
              </a:p>
            </p:txBody>
          </p:sp>
          <p:sp>
            <p:nvSpPr>
              <p:cNvPr id="25" name="任意多边形 54">
                <a:extLst>
                  <a:ext uri="{FF2B5EF4-FFF2-40B4-BE49-F238E27FC236}">
                    <a16:creationId xmlns:a16="http://schemas.microsoft.com/office/drawing/2014/main" id="{47450CAE-3B6E-41A6-8DBF-22D7C64F59D9}"/>
                  </a:ext>
                </a:extLst>
              </p:cNvPr>
              <p:cNvSpPr>
                <a:spLocks noChangeAspect="1"/>
              </p:cNvSpPr>
              <p:nvPr/>
            </p:nvSpPr>
            <p:spPr>
              <a:xfrm>
                <a:off x="4131824" y="2779970"/>
                <a:ext cx="1290735" cy="1287589"/>
              </a:xfrm>
              <a:custGeom>
                <a:avLst/>
                <a:gdLst>
                  <a:gd name="connsiteX0" fmla="*/ 594628 w 1291302"/>
                  <a:gd name="connsiteY0" fmla="*/ 146153 h 1291302"/>
                  <a:gd name="connsiteX1" fmla="*/ 556435 w 1291302"/>
                  <a:gd name="connsiteY1" fmla="*/ 149523 h 1291302"/>
                  <a:gd name="connsiteX2" fmla="*/ 151891 w 1291302"/>
                  <a:gd name="connsiteY2" fmla="*/ 544077 h 1291302"/>
                  <a:gd name="connsiteX3" fmla="*/ 146465 w 1291302"/>
                  <a:gd name="connsiteY3" fmla="*/ 597901 h 1291302"/>
                  <a:gd name="connsiteX4" fmla="*/ 231261 w 1291302"/>
                  <a:gd name="connsiteY4" fmla="*/ 647083 h 1291302"/>
                  <a:gd name="connsiteX5" fmla="*/ 146737 w 1291302"/>
                  <a:gd name="connsiteY5" fmla="*/ 696107 h 1291302"/>
                  <a:gd name="connsiteX6" fmla="*/ 151891 w 1291302"/>
                  <a:gd name="connsiteY6" fmla="*/ 747225 h 1291302"/>
                  <a:gd name="connsiteX7" fmla="*/ 556435 w 1291302"/>
                  <a:gd name="connsiteY7" fmla="*/ 1141779 h 1291302"/>
                  <a:gd name="connsiteX8" fmla="*/ 597785 w 1291302"/>
                  <a:gd name="connsiteY8" fmla="*/ 1145428 h 1291302"/>
                  <a:gd name="connsiteX9" fmla="*/ 645651 w 1291302"/>
                  <a:gd name="connsiteY9" fmla="*/ 1062901 h 1291302"/>
                  <a:gd name="connsiteX10" fmla="*/ 693517 w 1291302"/>
                  <a:gd name="connsiteY10" fmla="*/ 1145428 h 1291302"/>
                  <a:gd name="connsiteX11" fmla="*/ 734868 w 1291302"/>
                  <a:gd name="connsiteY11" fmla="*/ 1141779 h 1291302"/>
                  <a:gd name="connsiteX12" fmla="*/ 1139412 w 1291302"/>
                  <a:gd name="connsiteY12" fmla="*/ 747225 h 1291302"/>
                  <a:gd name="connsiteX13" fmla="*/ 1144564 w 1291302"/>
                  <a:gd name="connsiteY13" fmla="*/ 696110 h 1291302"/>
                  <a:gd name="connsiteX14" fmla="*/ 1060037 w 1291302"/>
                  <a:gd name="connsiteY14" fmla="*/ 647084 h 1291302"/>
                  <a:gd name="connsiteX15" fmla="*/ 1144837 w 1291302"/>
                  <a:gd name="connsiteY15" fmla="*/ 597900 h 1291302"/>
                  <a:gd name="connsiteX16" fmla="*/ 1139412 w 1291302"/>
                  <a:gd name="connsiteY16" fmla="*/ 544077 h 1291302"/>
                  <a:gd name="connsiteX17" fmla="*/ 734868 w 1291302"/>
                  <a:gd name="connsiteY17" fmla="*/ 149523 h 1291302"/>
                  <a:gd name="connsiteX18" fmla="*/ 696676 w 1291302"/>
                  <a:gd name="connsiteY18" fmla="*/ 146153 h 1291302"/>
                  <a:gd name="connsiteX19" fmla="*/ 645652 w 1291302"/>
                  <a:gd name="connsiteY19" fmla="*/ 234125 h 1291302"/>
                  <a:gd name="connsiteX20" fmla="*/ 645651 w 1291302"/>
                  <a:gd name="connsiteY20" fmla="*/ 0 h 1291302"/>
                  <a:gd name="connsiteX21" fmla="*/ 1291302 w 1291302"/>
                  <a:gd name="connsiteY21" fmla="*/ 645651 h 1291302"/>
                  <a:gd name="connsiteX22" fmla="*/ 645651 w 1291302"/>
                  <a:gd name="connsiteY22" fmla="*/ 1291302 h 1291302"/>
                  <a:gd name="connsiteX23" fmla="*/ 0 w 1291302"/>
                  <a:gd name="connsiteY23" fmla="*/ 645651 h 1291302"/>
                  <a:gd name="connsiteX24" fmla="*/ 645651 w 1291302"/>
                  <a:gd name="connsiteY24" fmla="*/ 0 h 129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1302" h="1291302">
                    <a:moveTo>
                      <a:pt x="594628" y="146153"/>
                    </a:moveTo>
                    <a:lnTo>
                      <a:pt x="556435" y="149523"/>
                    </a:lnTo>
                    <a:cubicBezTo>
                      <a:pt x="353732" y="185731"/>
                      <a:pt x="193012" y="343121"/>
                      <a:pt x="151891" y="544077"/>
                    </a:cubicBezTo>
                    <a:lnTo>
                      <a:pt x="146465" y="597901"/>
                    </a:lnTo>
                    <a:lnTo>
                      <a:pt x="231261" y="647083"/>
                    </a:lnTo>
                    <a:lnTo>
                      <a:pt x="146737" y="696107"/>
                    </a:lnTo>
                    <a:lnTo>
                      <a:pt x="151891" y="747225"/>
                    </a:lnTo>
                    <a:cubicBezTo>
                      <a:pt x="193012" y="948181"/>
                      <a:pt x="353732" y="1105572"/>
                      <a:pt x="556435" y="1141779"/>
                    </a:cubicBezTo>
                    <a:lnTo>
                      <a:pt x="597785" y="1145428"/>
                    </a:lnTo>
                    <a:lnTo>
                      <a:pt x="645651" y="1062901"/>
                    </a:lnTo>
                    <a:lnTo>
                      <a:pt x="693517" y="1145428"/>
                    </a:lnTo>
                    <a:lnTo>
                      <a:pt x="734868" y="1141779"/>
                    </a:lnTo>
                    <a:cubicBezTo>
                      <a:pt x="937570" y="1105572"/>
                      <a:pt x="1098290" y="948181"/>
                      <a:pt x="1139412" y="747225"/>
                    </a:cubicBezTo>
                    <a:lnTo>
                      <a:pt x="1144564" y="696110"/>
                    </a:lnTo>
                    <a:lnTo>
                      <a:pt x="1060037" y="647084"/>
                    </a:lnTo>
                    <a:lnTo>
                      <a:pt x="1144837" y="597900"/>
                    </a:lnTo>
                    <a:lnTo>
                      <a:pt x="1139412" y="544077"/>
                    </a:lnTo>
                    <a:cubicBezTo>
                      <a:pt x="1098290" y="343121"/>
                      <a:pt x="937570" y="185731"/>
                      <a:pt x="734868" y="149523"/>
                    </a:cubicBezTo>
                    <a:lnTo>
                      <a:pt x="696676" y="146153"/>
                    </a:lnTo>
                    <a:lnTo>
                      <a:pt x="645652" y="234125"/>
                    </a:lnTo>
                    <a:close/>
                    <a:moveTo>
                      <a:pt x="645651" y="0"/>
                    </a:moveTo>
                    <a:cubicBezTo>
                      <a:pt x="1002234" y="0"/>
                      <a:pt x="1291302" y="289068"/>
                      <a:pt x="1291302" y="645651"/>
                    </a:cubicBezTo>
                    <a:cubicBezTo>
                      <a:pt x="1291302" y="1002234"/>
                      <a:pt x="1002234" y="1291302"/>
                      <a:pt x="645651" y="1291302"/>
                    </a:cubicBezTo>
                    <a:cubicBezTo>
                      <a:pt x="289068" y="1291302"/>
                      <a:pt x="0" y="1002234"/>
                      <a:pt x="0" y="645651"/>
                    </a:cubicBezTo>
                    <a:cubicBezTo>
                      <a:pt x="0" y="289068"/>
                      <a:pt x="289068" y="0"/>
                      <a:pt x="645651" y="0"/>
                    </a:cubicBezTo>
                    <a:close/>
                  </a:path>
                </a:pathLst>
              </a:custGeom>
              <a:solidFill>
                <a:srgbClr val="118C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4" name="直接连接符 3">
              <a:extLst>
                <a:ext uri="{FF2B5EF4-FFF2-40B4-BE49-F238E27FC236}">
                  <a16:creationId xmlns:a16="http://schemas.microsoft.com/office/drawing/2014/main" id="{6FD908E9-603A-4B31-9997-76A33BFAB35C}"/>
                </a:ext>
              </a:extLst>
            </p:cNvPr>
            <p:cNvCxnSpPr/>
            <p:nvPr/>
          </p:nvCxnSpPr>
          <p:spPr>
            <a:xfrm>
              <a:off x="2540866" y="3688838"/>
              <a:ext cx="589492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14199C0-C2EF-4BFA-8232-E5D23BF5CC93}"/>
                </a:ext>
              </a:extLst>
            </p:cNvPr>
            <p:cNvCxnSpPr/>
            <p:nvPr/>
          </p:nvCxnSpPr>
          <p:spPr>
            <a:xfrm>
              <a:off x="2540866" y="4834818"/>
              <a:ext cx="589492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86FF44E-8253-4384-B3E1-59700DFA51AE}"/>
                </a:ext>
              </a:extLst>
            </p:cNvPr>
            <p:cNvCxnSpPr/>
            <p:nvPr/>
          </p:nvCxnSpPr>
          <p:spPr>
            <a:xfrm>
              <a:off x="2540866" y="6329989"/>
              <a:ext cx="589492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15">
            <a:extLst>
              <a:ext uri="{FF2B5EF4-FFF2-40B4-BE49-F238E27FC236}">
                <a16:creationId xmlns:a16="http://schemas.microsoft.com/office/drawing/2014/main" id="{FE620D07-5C2E-481F-B43E-41A0F8338FFE}"/>
              </a:ext>
            </a:extLst>
          </p:cNvPr>
          <p:cNvSpPr/>
          <p:nvPr/>
        </p:nvSpPr>
        <p:spPr bwMode="auto">
          <a:xfrm>
            <a:off x="630238" y="1154113"/>
            <a:ext cx="756285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认识世界和改造世界的过程是从必然走向自由的过程</a:t>
            </a:r>
          </a:p>
        </p:txBody>
      </p:sp>
      <p:sp>
        <p:nvSpPr>
          <p:cNvPr id="9" name="文本框 8">
            <a:extLst>
              <a:ext uri="{FF2B5EF4-FFF2-40B4-BE49-F238E27FC236}">
                <a16:creationId xmlns:a16="http://schemas.microsoft.com/office/drawing/2014/main" id="{CBA1AEB4-DDEC-4797-8361-84AFF00D725D}"/>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一、认识世界和改造世界相结合</a:t>
            </a:r>
          </a:p>
        </p:txBody>
      </p:sp>
      <p:sp>
        <p:nvSpPr>
          <p:cNvPr id="60420" name="文本框 1">
            <a:extLst>
              <a:ext uri="{FF2B5EF4-FFF2-40B4-BE49-F238E27FC236}">
                <a16:creationId xmlns:a16="http://schemas.microsoft.com/office/drawing/2014/main" id="{ECD60015-1E35-430A-9CB5-8D315692F75D}"/>
              </a:ext>
            </a:extLst>
          </p:cNvPr>
          <p:cNvSpPr txBox="1">
            <a:spLocks noChangeArrowheads="1"/>
          </p:cNvSpPr>
          <p:nvPr/>
        </p:nvSpPr>
        <p:spPr bwMode="auto">
          <a:xfrm>
            <a:off x="420688" y="1909763"/>
            <a:ext cx="830262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10000"/>
              </a:lnSpc>
              <a:spcBef>
                <a:spcPts val="1400"/>
              </a:spcBef>
              <a:buFont typeface="Arial" panose="020B0604020202020204" pitchFamily="34" charset="0"/>
              <a:buNone/>
            </a:pPr>
            <a:r>
              <a:rPr lang="en-US" altLang="zh-CN" sz="2400" b="1" dirty="0">
                <a:solidFill>
                  <a:srgbClr val="014D23"/>
                </a:solidFill>
              </a:rPr>
              <a:t>1.</a:t>
            </a:r>
            <a:r>
              <a:rPr lang="zh-CN" altLang="en-US" sz="2400" b="1" dirty="0">
                <a:solidFill>
                  <a:srgbClr val="014D23"/>
                </a:solidFill>
              </a:rPr>
              <a:t>自由是对必然的认识和对客观世界的改造</a:t>
            </a:r>
          </a:p>
          <a:p>
            <a:pPr algn="just">
              <a:lnSpc>
                <a:spcPct val="110000"/>
              </a:lnSpc>
              <a:spcBef>
                <a:spcPts val="1400"/>
              </a:spcBef>
              <a:buFont typeface="Arial" panose="020B0604020202020204" pitchFamily="34" charset="0"/>
              <a:buNone/>
            </a:pPr>
            <a:r>
              <a:rPr lang="zh-CN" altLang="en-US" sz="2400" dirty="0"/>
              <a:t>    * 认识世界的过程就是从必然走向自由的过程</a:t>
            </a:r>
          </a:p>
          <a:p>
            <a:pPr algn="just">
              <a:lnSpc>
                <a:spcPct val="110000"/>
              </a:lnSpc>
              <a:spcBef>
                <a:spcPts val="1400"/>
              </a:spcBef>
              <a:buFont typeface="Arial" panose="020B0604020202020204" pitchFamily="34" charset="0"/>
              <a:buNone/>
            </a:pPr>
            <a:r>
              <a:rPr lang="zh-CN" altLang="en-US" sz="2400" dirty="0"/>
              <a:t>    * 什么是自由？</a:t>
            </a:r>
            <a:r>
              <a:rPr lang="en-US" altLang="zh-CN" sz="2400" dirty="0"/>
              <a:t>——</a:t>
            </a:r>
            <a:r>
              <a:rPr lang="zh-CN" altLang="en-US" sz="2400" dirty="0"/>
              <a:t>是对</a:t>
            </a:r>
            <a:r>
              <a:rPr lang="zh-CN" altLang="en-US" sz="2400" dirty="0">
                <a:highlight>
                  <a:srgbClr val="FFFF00"/>
                </a:highlight>
              </a:rPr>
              <a:t>必然</a:t>
            </a:r>
            <a:r>
              <a:rPr lang="zh-CN" altLang="en-US" sz="2400" dirty="0"/>
              <a:t>的认识和对客观世界的改造</a:t>
            </a:r>
          </a:p>
          <a:p>
            <a:pPr algn="just">
              <a:lnSpc>
                <a:spcPct val="110000"/>
              </a:lnSpc>
              <a:spcBef>
                <a:spcPts val="1400"/>
              </a:spcBef>
              <a:buFont typeface="Arial" panose="020B0604020202020204" pitchFamily="34" charset="0"/>
              <a:buNone/>
            </a:pPr>
            <a:r>
              <a:rPr lang="zh-CN" altLang="en-US" sz="2400" dirty="0"/>
              <a:t>    *自由的条件：认识条件  实践条件</a:t>
            </a:r>
            <a:endParaRPr lang="en-US" altLang="zh-CN" sz="2400" dirty="0"/>
          </a:p>
          <a:p>
            <a:pPr algn="just">
              <a:lnSpc>
                <a:spcPct val="110000"/>
              </a:lnSpc>
              <a:spcBef>
                <a:spcPts val="1400"/>
              </a:spcBef>
              <a:buFont typeface="Arial" panose="020B0604020202020204" pitchFamily="34" charset="0"/>
              <a:buNone/>
            </a:pPr>
            <a:r>
              <a:rPr lang="en-US" altLang="zh-CN" sz="2400" b="1" dirty="0">
                <a:solidFill>
                  <a:srgbClr val="014D23"/>
                </a:solidFill>
              </a:rPr>
              <a:t>2.</a:t>
            </a:r>
            <a:r>
              <a:rPr lang="zh-CN" altLang="en-US" sz="2400" b="1" dirty="0">
                <a:solidFill>
                  <a:srgbClr val="014D23"/>
                </a:solidFill>
              </a:rPr>
              <a:t>认识必然、争取自由是一个历史过程</a:t>
            </a:r>
          </a:p>
          <a:p>
            <a:pPr algn="just">
              <a:lnSpc>
                <a:spcPct val="110000"/>
              </a:lnSpc>
              <a:spcBef>
                <a:spcPts val="1400"/>
              </a:spcBef>
              <a:buFont typeface="Arial" panose="020B0604020202020204" pitchFamily="34" charset="0"/>
              <a:buNone/>
            </a:pPr>
            <a:r>
              <a:rPr lang="zh-CN" altLang="en-US" sz="2400" dirty="0"/>
              <a:t>   * 自由是历史发展的产物</a:t>
            </a:r>
          </a:p>
          <a:p>
            <a:pPr algn="just">
              <a:lnSpc>
                <a:spcPct val="110000"/>
              </a:lnSpc>
              <a:spcBef>
                <a:spcPts val="1400"/>
              </a:spcBef>
              <a:buFont typeface="Arial" panose="020B0604020202020204" pitchFamily="34" charset="0"/>
              <a:buNone/>
            </a:pPr>
            <a:r>
              <a:rPr lang="zh-CN" altLang="en-US" sz="2400" dirty="0"/>
              <a:t>   * 自由与必然的关系贯穿于人类存在和发展的始终，是人类存在和发展的永恒动力</a:t>
            </a:r>
          </a:p>
        </p:txBody>
      </p:sp>
      <p:sp>
        <p:nvSpPr>
          <p:cNvPr id="2" name="对话气泡: 椭圆形 1">
            <a:extLst>
              <a:ext uri="{FF2B5EF4-FFF2-40B4-BE49-F238E27FC236}">
                <a16:creationId xmlns:a16="http://schemas.microsoft.com/office/drawing/2014/main" id="{0437A6D7-CBEE-41F0-8085-4E04646A8254}"/>
              </a:ext>
            </a:extLst>
          </p:cNvPr>
          <p:cNvSpPr/>
          <p:nvPr/>
        </p:nvSpPr>
        <p:spPr>
          <a:xfrm>
            <a:off x="6645349" y="3965944"/>
            <a:ext cx="1655689" cy="637954"/>
          </a:xfrm>
          <a:prstGeom prst="wedgeEllipseCallout">
            <a:avLst>
              <a:gd name="adj1" fmla="val -173673"/>
              <a:gd name="adj2" fmla="val -13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规律</a:t>
            </a:r>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ïşlîḓe">
            <a:extLst>
              <a:ext uri="{FF2B5EF4-FFF2-40B4-BE49-F238E27FC236}">
                <a16:creationId xmlns:a16="http://schemas.microsoft.com/office/drawing/2014/main" id="{DC25B6A7-779B-46DF-9A0B-C401CC92D812}"/>
              </a:ext>
            </a:extLst>
          </p:cNvPr>
          <p:cNvGrpSpPr>
            <a:grpSpLocks/>
          </p:cNvGrpSpPr>
          <p:nvPr/>
        </p:nvGrpSpPr>
        <p:grpSpPr bwMode="auto">
          <a:xfrm>
            <a:off x="4572000" y="1236109"/>
            <a:ext cx="4714875" cy="2686050"/>
            <a:chOff x="2448694" y="1658841"/>
            <a:chExt cx="7294609" cy="4153896"/>
          </a:xfrm>
        </p:grpSpPr>
        <p:grpSp>
          <p:nvGrpSpPr>
            <p:cNvPr id="61449" name="íşļiḋê">
              <a:extLst>
                <a:ext uri="{FF2B5EF4-FFF2-40B4-BE49-F238E27FC236}">
                  <a16:creationId xmlns:a16="http://schemas.microsoft.com/office/drawing/2014/main" id="{2827E549-92DA-4E2E-82DF-44962D70DD80}"/>
                </a:ext>
              </a:extLst>
            </p:cNvPr>
            <p:cNvGrpSpPr>
              <a:grpSpLocks/>
            </p:cNvGrpSpPr>
            <p:nvPr/>
          </p:nvGrpSpPr>
          <p:grpSpPr bwMode="auto">
            <a:xfrm>
              <a:off x="2448694" y="1658841"/>
              <a:ext cx="7294609" cy="4153896"/>
              <a:chOff x="8540751" y="4843463"/>
              <a:chExt cx="8012112" cy="4562475"/>
            </a:xfrm>
          </p:grpSpPr>
          <p:sp>
            <p:nvSpPr>
              <p:cNvPr id="11" name="iṡḷídê">
                <a:extLst>
                  <a:ext uri="{FF2B5EF4-FFF2-40B4-BE49-F238E27FC236}">
                    <a16:creationId xmlns:a16="http://schemas.microsoft.com/office/drawing/2014/main" id="{D45E389D-1568-40EC-9687-1DAF318B7AD4}"/>
                  </a:ext>
                </a:extLst>
              </p:cNvPr>
              <p:cNvSpPr/>
              <p:nvPr/>
            </p:nvSpPr>
            <p:spPr bwMode="auto">
              <a:xfrm>
                <a:off x="9323078" y="4843463"/>
                <a:ext cx="6479829" cy="4422257"/>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2" name="ïsľîḓè">
                <a:extLst>
                  <a:ext uri="{FF2B5EF4-FFF2-40B4-BE49-F238E27FC236}">
                    <a16:creationId xmlns:a16="http://schemas.microsoft.com/office/drawing/2014/main" id="{FC24F12A-2324-4E09-A3C6-EAEF62FD75D5}"/>
                  </a:ext>
                </a:extLst>
              </p:cNvPr>
              <p:cNvSpPr/>
              <p:nvPr/>
            </p:nvSpPr>
            <p:spPr bwMode="auto">
              <a:xfrm>
                <a:off x="8543448" y="9168646"/>
                <a:ext cx="8006717" cy="142915"/>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rgbClr val="FFFFFF">
                  <a:lumMod val="95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4" name="íṣliḑè">
                <a:extLst>
                  <a:ext uri="{FF2B5EF4-FFF2-40B4-BE49-F238E27FC236}">
                    <a16:creationId xmlns:a16="http://schemas.microsoft.com/office/drawing/2014/main" id="{3A80BD91-2AA0-4C56-98B9-A91E848990B8}"/>
                  </a:ext>
                </a:extLst>
              </p:cNvPr>
              <p:cNvSpPr/>
              <p:nvPr/>
            </p:nvSpPr>
            <p:spPr bwMode="auto">
              <a:xfrm>
                <a:off x="8543448" y="9168646"/>
                <a:ext cx="8006717" cy="237292"/>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rgbClr val="778495"/>
                </a:solidFill>
                <a:miter lim="800000"/>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5" name="ïṥḻíḓè">
                <a:extLst>
                  <a:ext uri="{FF2B5EF4-FFF2-40B4-BE49-F238E27FC236}">
                    <a16:creationId xmlns:a16="http://schemas.microsoft.com/office/drawing/2014/main" id="{BDFFFFDD-0AA8-45AF-BC5F-65B41CB41BFB}"/>
                  </a:ext>
                </a:extLst>
              </p:cNvPr>
              <p:cNvSpPr/>
              <p:nvPr/>
            </p:nvSpPr>
            <p:spPr bwMode="auto">
              <a:xfrm>
                <a:off x="8540751" y="9311561"/>
                <a:ext cx="8012112" cy="94377"/>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6" name="íşḻíďê">
                <a:extLst>
                  <a:ext uri="{FF2B5EF4-FFF2-40B4-BE49-F238E27FC236}">
                    <a16:creationId xmlns:a16="http://schemas.microsoft.com/office/drawing/2014/main" id="{A3CA56AC-B865-4806-BAB7-E8B8C7161AB1}"/>
                  </a:ext>
                </a:extLst>
              </p:cNvPr>
              <p:cNvSpPr/>
              <p:nvPr/>
            </p:nvSpPr>
            <p:spPr bwMode="auto">
              <a:xfrm>
                <a:off x="11980293" y="9168646"/>
                <a:ext cx="1141120" cy="88985"/>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7" name="iṩļîdè">
                <a:extLst>
                  <a:ext uri="{FF2B5EF4-FFF2-40B4-BE49-F238E27FC236}">
                    <a16:creationId xmlns:a16="http://schemas.microsoft.com/office/drawing/2014/main" id="{0EE37752-F9E8-406C-8728-37B1A1164665}"/>
                  </a:ext>
                </a:extLst>
              </p:cNvPr>
              <p:cNvSpPr/>
              <p:nvPr/>
            </p:nvSpPr>
            <p:spPr bwMode="auto">
              <a:xfrm>
                <a:off x="12571086" y="4937841"/>
                <a:ext cx="37768" cy="35054"/>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grpSp>
        <p:sp>
          <p:nvSpPr>
            <p:cNvPr id="9" name="íṩ1îḋé">
              <a:extLst>
                <a:ext uri="{FF2B5EF4-FFF2-40B4-BE49-F238E27FC236}">
                  <a16:creationId xmlns:a16="http://schemas.microsoft.com/office/drawing/2014/main" id="{0479A84A-2A46-412B-9511-8FE6A058AE40}"/>
                </a:ext>
              </a:extLst>
            </p:cNvPr>
            <p:cNvSpPr/>
            <p:nvPr/>
          </p:nvSpPr>
          <p:spPr>
            <a:xfrm>
              <a:off x="3386923" y="1980450"/>
              <a:ext cx="5418151" cy="3417390"/>
            </a:xfrm>
            <a:prstGeom prst="rect">
              <a:avLst/>
            </a:prstGeom>
            <a:solidFill>
              <a:srgbClr val="FFFFFF"/>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kern="0">
                <a:solidFill>
                  <a:srgbClr val="FFFFFF"/>
                </a:solidFill>
                <a:latin typeface="+mn-ea"/>
                <a:ea typeface="+mn-ea"/>
              </a:endParaRPr>
            </a:p>
          </p:txBody>
        </p:sp>
      </p:grpSp>
      <p:pic>
        <p:nvPicPr>
          <p:cNvPr id="61443" name="图片 53252" descr="IMAG1245056551949944">
            <a:extLst>
              <a:ext uri="{FF2B5EF4-FFF2-40B4-BE49-F238E27FC236}">
                <a16:creationId xmlns:a16="http://schemas.microsoft.com/office/drawing/2014/main" id="{32EF8FA3-17A3-4AE5-8806-7F7EED4EE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074" y="1367872"/>
            <a:ext cx="35655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4" name="组合 28">
            <a:extLst>
              <a:ext uri="{FF2B5EF4-FFF2-40B4-BE49-F238E27FC236}">
                <a16:creationId xmlns:a16="http://schemas.microsoft.com/office/drawing/2014/main" id="{C8828EF2-A5FF-493C-A56B-EF5FA3B7A8ED}"/>
              </a:ext>
            </a:extLst>
          </p:cNvPr>
          <p:cNvGrpSpPr>
            <a:grpSpLocks/>
          </p:cNvGrpSpPr>
          <p:nvPr/>
        </p:nvGrpSpPr>
        <p:grpSpPr bwMode="auto">
          <a:xfrm>
            <a:off x="4751387" y="4234934"/>
            <a:ext cx="4533900" cy="877887"/>
            <a:chOff x="2594249" y="2412339"/>
            <a:chExt cx="4534778" cy="877689"/>
          </a:xfrm>
        </p:grpSpPr>
        <p:sp>
          <p:nvSpPr>
            <p:cNvPr id="20" name="文本框 19">
              <a:extLst>
                <a:ext uri="{FF2B5EF4-FFF2-40B4-BE49-F238E27FC236}">
                  <a16:creationId xmlns:a16="http://schemas.microsoft.com/office/drawing/2014/main" id="{E16E4AD6-E6A8-47F6-B59A-4CBDA12740AA}"/>
                </a:ext>
              </a:extLst>
            </p:cNvPr>
            <p:cNvSpPr txBox="1"/>
            <p:nvPr/>
          </p:nvSpPr>
          <p:spPr>
            <a:xfrm>
              <a:off x="2594249" y="2412339"/>
              <a:ext cx="4534778" cy="461560"/>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zh-CN" altLang="en-US" sz="2400" b="1" dirty="0">
                  <a:latin typeface="+mn-ea"/>
                  <a:ea typeface="+mn-ea"/>
                </a:rPr>
                <a:t>实事求是石刻</a:t>
              </a:r>
            </a:p>
          </p:txBody>
        </p:sp>
        <p:sp>
          <p:nvSpPr>
            <p:cNvPr id="21" name="文本框 20">
              <a:extLst>
                <a:ext uri="{FF2B5EF4-FFF2-40B4-BE49-F238E27FC236}">
                  <a16:creationId xmlns:a16="http://schemas.microsoft.com/office/drawing/2014/main" id="{92323227-EB8C-451B-B5B4-0639E9FFF7DD}"/>
                </a:ext>
              </a:extLst>
            </p:cNvPr>
            <p:cNvSpPr txBox="1"/>
            <p:nvPr/>
          </p:nvSpPr>
          <p:spPr>
            <a:xfrm>
              <a:off x="3110534" y="2905884"/>
              <a:ext cx="3379964" cy="384144"/>
            </a:xfrm>
            <a:prstGeom prst="rect">
              <a:avLst/>
            </a:prstGeom>
            <a:noFill/>
          </p:spPr>
          <p:txBody>
            <a:bodyPr>
              <a:spAutoFit/>
              <a:scene3d>
                <a:camera prst="orthographicFront"/>
                <a:lightRig rig="threePt" dir="t"/>
              </a:scene3d>
              <a:sp3d contourW="12700"/>
            </a:bodyPr>
            <a:lstStyle/>
            <a:p>
              <a:pPr algn="ctr" eaLnBrk="1" fontAlgn="auto" hangingPunct="1">
                <a:lnSpc>
                  <a:spcPct val="114000"/>
                </a:lnSpc>
                <a:spcBef>
                  <a:spcPts val="0"/>
                </a:spcBef>
                <a:spcAft>
                  <a:spcPts val="0"/>
                </a:spcAft>
                <a:defRPr/>
              </a:pPr>
              <a:r>
                <a:rPr lang="zh-CN" altLang="en-US" dirty="0">
                  <a:solidFill>
                    <a:srgbClr val="000000">
                      <a:lumMod val="65000"/>
                      <a:lumOff val="35000"/>
                    </a:srgbClr>
                  </a:solidFill>
                  <a:latin typeface="+mn-ea"/>
                  <a:ea typeface="+mn-ea"/>
                </a:rPr>
                <a:t>点击按钮播放</a:t>
              </a:r>
              <a:endParaRPr lang="en-US" altLang="zh-CN" dirty="0">
                <a:solidFill>
                  <a:srgbClr val="000000">
                    <a:lumMod val="65000"/>
                    <a:lumOff val="35000"/>
                  </a:srgbClr>
                </a:solidFill>
                <a:latin typeface="+mn-ea"/>
                <a:ea typeface="+mn-ea"/>
              </a:endParaRPr>
            </a:p>
          </p:txBody>
        </p:sp>
      </p:grpSp>
      <p:pic>
        <p:nvPicPr>
          <p:cNvPr id="61445" name="图片 2">
            <a:hlinkClick r:id="rId3" action="ppaction://hlinkfile"/>
            <a:extLst>
              <a:ext uri="{FF2B5EF4-FFF2-40B4-BE49-F238E27FC236}">
                <a16:creationId xmlns:a16="http://schemas.microsoft.com/office/drawing/2014/main" id="{DF59FD20-DDFC-4693-BDC6-E6A8F3853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800" y="2255284"/>
            <a:ext cx="54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83A244C9-D1CB-46BB-811F-B154CC202181}"/>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二、一切从实际出发，实事求是</a:t>
            </a:r>
          </a:p>
        </p:txBody>
      </p:sp>
      <p:pic>
        <p:nvPicPr>
          <p:cNvPr id="1026" name="Picture 2" descr="https://gimg2.baidu.com/image_search/src=http%3A%2F%2Fgss0.baidu.com%2F-Po3dSag_xI4khGko9WTAnF6hhy%2Fzhidao%2Fpic%2Fitem%2F9e3df8dcd100baa1962f2e624a10b912c9fc2ee3.jpg&amp;refer=http%3A%2F%2Fgss0.baidu.com&amp;app=2002&amp;size=f9999,10000&amp;q=a80&amp;n=0&amp;g=0n&amp;fmt=jpeg?sec=1635322070&amp;t=ffaaaf9f84c92529fce551b9fe33883b">
            <a:extLst>
              <a:ext uri="{FF2B5EF4-FFF2-40B4-BE49-F238E27FC236}">
                <a16:creationId xmlns:a16="http://schemas.microsoft.com/office/drawing/2014/main" id="{6C37CAC6-05E6-45B0-8269-E4FD436A89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30276"/>
            <a:ext cx="4667250" cy="308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AA3A647-B32E-4169-9058-7EB51308E8D7}"/>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三、实现理论创新和实践创新的良性互动</a:t>
            </a:r>
          </a:p>
        </p:txBody>
      </p:sp>
      <p:sp>
        <p:nvSpPr>
          <p:cNvPr id="62467" name="文本框 1">
            <a:extLst>
              <a:ext uri="{FF2B5EF4-FFF2-40B4-BE49-F238E27FC236}">
                <a16:creationId xmlns:a16="http://schemas.microsoft.com/office/drawing/2014/main" id="{43D24D21-D826-4E45-9C67-0BACB4D1ADE4}"/>
              </a:ext>
            </a:extLst>
          </p:cNvPr>
          <p:cNvSpPr txBox="1">
            <a:spLocks noChangeArrowheads="1"/>
          </p:cNvSpPr>
          <p:nvPr/>
        </p:nvSpPr>
        <p:spPr bwMode="auto">
          <a:xfrm>
            <a:off x="766763" y="1438275"/>
            <a:ext cx="7610475"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zh-CN" altLang="en-US" sz="2400"/>
              <a:t>要根据时代变化和实践发展，不断深化认识，不断总结经验，不断进行理论创新，坚持理论指导和实践探索辩证统一，实现理论创新和实践创新良性互动，在这种统一和互动中发展二十一世纪中国的马克思主义。</a:t>
            </a:r>
          </a:p>
          <a:p>
            <a:pPr algn="r">
              <a:lnSpc>
                <a:spcPct val="120000"/>
              </a:lnSpc>
              <a:spcBef>
                <a:spcPts val="1400"/>
              </a:spcBef>
              <a:buFont typeface="Arial" panose="020B0604020202020204" pitchFamily="34" charset="0"/>
              <a:buNone/>
            </a:pPr>
            <a:r>
              <a:rPr lang="en-US" altLang="zh-CN" sz="2400"/>
              <a:t>——</a:t>
            </a:r>
            <a:r>
              <a:rPr lang="zh-CN" altLang="en-US" sz="2400"/>
              <a:t>习近平</a:t>
            </a:r>
          </a:p>
        </p:txBody>
      </p:sp>
      <p:pic>
        <p:nvPicPr>
          <p:cNvPr id="4" name="图片 3">
            <a:extLst>
              <a:ext uri="{FF2B5EF4-FFF2-40B4-BE49-F238E27FC236}">
                <a16:creationId xmlns:a16="http://schemas.microsoft.com/office/drawing/2014/main" id="{93CFE881-476A-48AF-BE0F-40028707C17B}"/>
              </a:ext>
            </a:extLst>
          </p:cNvPr>
          <p:cNvPicPr>
            <a:picLocks noChangeAspect="1"/>
          </p:cNvPicPr>
          <p:nvPr/>
        </p:nvPicPr>
        <p:blipFill>
          <a:blip r:embed="rId2" cstate="print"/>
          <a:stretch>
            <a:fillRect/>
          </a:stretch>
        </p:blipFill>
        <p:spPr>
          <a:xfrm>
            <a:off x="1981201" y="3690362"/>
            <a:ext cx="3496234" cy="2289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1">
            <a:extLst>
              <a:ext uri="{FF2B5EF4-FFF2-40B4-BE49-F238E27FC236}">
                <a16:creationId xmlns:a16="http://schemas.microsoft.com/office/drawing/2014/main" id="{C602DA75-D24E-4EC7-8C1E-0870E39E7344}"/>
              </a:ext>
            </a:extLst>
          </p:cNvPr>
          <p:cNvSpPr txBox="1">
            <a:spLocks noChangeArrowheads="1"/>
          </p:cNvSpPr>
          <p:nvPr/>
        </p:nvSpPr>
        <p:spPr bwMode="auto">
          <a:xfrm>
            <a:off x="1547813" y="2366963"/>
            <a:ext cx="619283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zh-CN" altLang="en-US" sz="2000">
                <a:latin typeface="微软雅黑" panose="020B0503020204020204" pitchFamily="34" charset="-122"/>
              </a:rPr>
              <a:t> </a:t>
            </a:r>
          </a:p>
        </p:txBody>
      </p:sp>
      <p:sp>
        <p:nvSpPr>
          <p:cNvPr id="63495" name="文本框 10">
            <a:extLst>
              <a:ext uri="{FF2B5EF4-FFF2-40B4-BE49-F238E27FC236}">
                <a16:creationId xmlns:a16="http://schemas.microsoft.com/office/drawing/2014/main" id="{F4206DEE-ACC0-483A-B6EF-7DB52B20B4AE}"/>
              </a:ext>
            </a:extLst>
          </p:cNvPr>
          <p:cNvSpPr txBox="1">
            <a:spLocks noChangeArrowheads="1"/>
          </p:cNvSpPr>
          <p:nvPr/>
        </p:nvSpPr>
        <p:spPr bwMode="auto">
          <a:xfrm>
            <a:off x="4572000" y="5407429"/>
            <a:ext cx="4232011" cy="1015663"/>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defRPr/>
            </a:pPr>
            <a:r>
              <a:rPr lang="en-US" altLang="zh-CN" sz="2000" dirty="0">
                <a:solidFill>
                  <a:srgbClr val="843C0B"/>
                </a:solidFill>
              </a:rPr>
              <a:t>2021</a:t>
            </a:r>
            <a:r>
              <a:rPr lang="zh-CN" altLang="en-US" sz="2000" dirty="0">
                <a:solidFill>
                  <a:srgbClr val="843C0B"/>
                </a:solidFill>
              </a:rPr>
              <a:t>年</a:t>
            </a:r>
            <a:r>
              <a:rPr lang="en-US" altLang="zh-CN" sz="2000" dirty="0">
                <a:solidFill>
                  <a:srgbClr val="843C0B"/>
                </a:solidFill>
              </a:rPr>
              <a:t>9</a:t>
            </a:r>
            <a:r>
              <a:rPr lang="zh-CN" altLang="en-US" sz="2000" dirty="0">
                <a:solidFill>
                  <a:srgbClr val="843C0B"/>
                </a:solidFill>
              </a:rPr>
              <a:t>月</a:t>
            </a:r>
            <a:r>
              <a:rPr lang="en-US" altLang="zh-CN" sz="2000" dirty="0">
                <a:solidFill>
                  <a:srgbClr val="843C0B"/>
                </a:solidFill>
              </a:rPr>
              <a:t>6</a:t>
            </a:r>
            <a:r>
              <a:rPr lang="zh-CN" altLang="en-US" sz="2000" dirty="0">
                <a:solidFill>
                  <a:srgbClr val="843C0B"/>
                </a:solidFill>
              </a:rPr>
              <a:t>日，中共中央、国务院印发</a:t>
            </a:r>
            <a:r>
              <a:rPr lang="en-US" altLang="zh-CN" sz="2000" dirty="0">
                <a:solidFill>
                  <a:srgbClr val="843C0B"/>
                </a:solidFill>
              </a:rPr>
              <a:t>《</a:t>
            </a:r>
            <a:r>
              <a:rPr lang="zh-CN" altLang="en-US" sz="2000" dirty="0">
                <a:solidFill>
                  <a:srgbClr val="843C0B"/>
                </a:solidFill>
              </a:rPr>
              <a:t>全面深化前海深港现代服务业合作区改革开放方案</a:t>
            </a:r>
            <a:r>
              <a:rPr lang="en-US" altLang="zh-CN" sz="2000" dirty="0">
                <a:solidFill>
                  <a:srgbClr val="843C0B"/>
                </a:solidFill>
              </a:rPr>
              <a:t>》</a:t>
            </a:r>
            <a:endParaRPr lang="zh-CN" altLang="en-US" sz="2000" dirty="0">
              <a:solidFill>
                <a:srgbClr val="843C0B"/>
              </a:solidFill>
              <a:sym typeface="+mn-ea"/>
            </a:endParaRPr>
          </a:p>
        </p:txBody>
      </p:sp>
      <p:sp>
        <p:nvSpPr>
          <p:cNvPr id="10" name="文本框 9">
            <a:extLst>
              <a:ext uri="{FF2B5EF4-FFF2-40B4-BE49-F238E27FC236}">
                <a16:creationId xmlns:a16="http://schemas.microsoft.com/office/drawing/2014/main" id="{ABEBC44F-0F8B-4D84-9C70-CF992303B9E9}"/>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三、实现理论创新和实践创新的良性互动</a:t>
            </a:r>
          </a:p>
        </p:txBody>
      </p:sp>
      <p:sp>
        <p:nvSpPr>
          <p:cNvPr id="2" name="文本框 1">
            <a:extLst>
              <a:ext uri="{FF2B5EF4-FFF2-40B4-BE49-F238E27FC236}">
                <a16:creationId xmlns:a16="http://schemas.microsoft.com/office/drawing/2014/main" id="{1F9A334B-E317-41AC-88F4-EB61BF12E26F}"/>
              </a:ext>
            </a:extLst>
          </p:cNvPr>
          <p:cNvSpPr txBox="1">
            <a:spLocks noChangeArrowheads="1"/>
          </p:cNvSpPr>
          <p:nvPr/>
        </p:nvSpPr>
        <p:spPr bwMode="auto">
          <a:xfrm>
            <a:off x="1211263" y="1071563"/>
            <a:ext cx="6721475"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spcBef>
                <a:spcPts val="1400"/>
              </a:spcBef>
              <a:buFont typeface="Arial" panose="020B0604020202020204" pitchFamily="34" charset="0"/>
              <a:buNone/>
            </a:pPr>
            <a:r>
              <a:rPr lang="zh-CN" altLang="en-US" sz="2400" b="1">
                <a:solidFill>
                  <a:srgbClr val="014D23"/>
                </a:solidFill>
              </a:rPr>
              <a:t>实践创新为理论创新提供不竭的动力源泉</a:t>
            </a:r>
          </a:p>
          <a:p>
            <a:pPr algn="ctr">
              <a:spcBef>
                <a:spcPts val="1400"/>
              </a:spcBef>
              <a:buFont typeface="Arial" panose="020B0604020202020204" pitchFamily="34" charset="0"/>
              <a:buNone/>
            </a:pPr>
            <a:r>
              <a:rPr lang="zh-CN" altLang="en-US" sz="2400" b="1">
                <a:solidFill>
                  <a:srgbClr val="014D23"/>
                </a:solidFill>
              </a:rPr>
              <a:t>理论创新为实践创新提供科学的行动指南</a:t>
            </a:r>
          </a:p>
          <a:p>
            <a:pPr algn="ctr">
              <a:spcBef>
                <a:spcPts val="1400"/>
              </a:spcBef>
              <a:buFont typeface="Arial" panose="020B0604020202020204" pitchFamily="34" charset="0"/>
              <a:buNone/>
            </a:pPr>
            <a:r>
              <a:rPr lang="zh-CN" altLang="en-US" sz="2400"/>
              <a:t>努力实现理论创新与实践创新的良性互动</a:t>
            </a:r>
          </a:p>
        </p:txBody>
      </p:sp>
      <p:sp>
        <p:nvSpPr>
          <p:cNvPr id="63496" name="文本框 2">
            <a:extLst>
              <a:ext uri="{FF2B5EF4-FFF2-40B4-BE49-F238E27FC236}">
                <a16:creationId xmlns:a16="http://schemas.microsoft.com/office/drawing/2014/main" id="{B406B527-B40F-46FB-A809-5C5004BD1757}"/>
              </a:ext>
            </a:extLst>
          </p:cNvPr>
          <p:cNvSpPr txBox="1">
            <a:spLocks noChangeArrowheads="1"/>
          </p:cNvSpPr>
          <p:nvPr/>
        </p:nvSpPr>
        <p:spPr bwMode="auto">
          <a:xfrm>
            <a:off x="415796" y="5330999"/>
            <a:ext cx="3698875" cy="1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None/>
            </a:pPr>
            <a:r>
              <a:rPr lang="en-US" altLang="zh-CN" sz="2000" dirty="0">
                <a:solidFill>
                  <a:srgbClr val="843C0B"/>
                </a:solidFill>
              </a:rPr>
              <a:t>2021</a:t>
            </a:r>
            <a:r>
              <a:rPr lang="zh-CN" altLang="en-US" sz="2000" dirty="0">
                <a:solidFill>
                  <a:srgbClr val="843C0B"/>
                </a:solidFill>
              </a:rPr>
              <a:t>年</a:t>
            </a:r>
            <a:r>
              <a:rPr lang="en-US" altLang="zh-CN" sz="2000" dirty="0">
                <a:solidFill>
                  <a:srgbClr val="843C0B"/>
                </a:solidFill>
              </a:rPr>
              <a:t>9</a:t>
            </a:r>
            <a:r>
              <a:rPr lang="zh-CN" altLang="en-US" sz="2000" dirty="0">
                <a:solidFill>
                  <a:srgbClr val="843C0B"/>
                </a:solidFill>
              </a:rPr>
              <a:t>月</a:t>
            </a:r>
            <a:r>
              <a:rPr lang="en-US" altLang="zh-CN" sz="2000" dirty="0">
                <a:solidFill>
                  <a:srgbClr val="843C0B"/>
                </a:solidFill>
              </a:rPr>
              <a:t>5</a:t>
            </a:r>
            <a:r>
              <a:rPr lang="zh-CN" altLang="en-US" sz="2000" dirty="0">
                <a:solidFill>
                  <a:srgbClr val="843C0B"/>
                </a:solidFill>
              </a:rPr>
              <a:t>日，中共中央、国务院印发</a:t>
            </a:r>
            <a:r>
              <a:rPr lang="en-US" altLang="zh-CN" sz="2000" dirty="0">
                <a:solidFill>
                  <a:srgbClr val="843C0B"/>
                </a:solidFill>
              </a:rPr>
              <a:t>《</a:t>
            </a:r>
            <a:r>
              <a:rPr lang="zh-CN" altLang="en-US" sz="2000" dirty="0">
                <a:solidFill>
                  <a:srgbClr val="843C0B"/>
                </a:solidFill>
              </a:rPr>
              <a:t>横琴粤澳深度合作区建设总体方案</a:t>
            </a:r>
            <a:r>
              <a:rPr lang="en-US" altLang="zh-CN" sz="2000" dirty="0">
                <a:solidFill>
                  <a:srgbClr val="843C0B"/>
                </a:solidFill>
              </a:rPr>
              <a:t>》</a:t>
            </a:r>
            <a:endParaRPr lang="zh-CN" altLang="en-US" sz="2000" dirty="0">
              <a:solidFill>
                <a:srgbClr val="843C0B"/>
              </a:solidFill>
            </a:endParaRPr>
          </a:p>
        </p:txBody>
      </p:sp>
      <p:pic>
        <p:nvPicPr>
          <p:cNvPr id="3" name="图片 2">
            <a:extLst>
              <a:ext uri="{FF2B5EF4-FFF2-40B4-BE49-F238E27FC236}">
                <a16:creationId xmlns:a16="http://schemas.microsoft.com/office/drawing/2014/main" id="{FCBE26B9-4ACC-41A6-967E-16F7C3F6DBB2}"/>
              </a:ext>
            </a:extLst>
          </p:cNvPr>
          <p:cNvPicPr>
            <a:picLocks noChangeAspect="1"/>
          </p:cNvPicPr>
          <p:nvPr/>
        </p:nvPicPr>
        <p:blipFill>
          <a:blip r:embed="rId2"/>
          <a:stretch>
            <a:fillRect/>
          </a:stretch>
        </p:blipFill>
        <p:spPr>
          <a:xfrm>
            <a:off x="4572000" y="2910293"/>
            <a:ext cx="4232011" cy="2231185"/>
          </a:xfrm>
          <a:prstGeom prst="rect">
            <a:avLst/>
          </a:prstGeom>
        </p:spPr>
      </p:pic>
      <p:pic>
        <p:nvPicPr>
          <p:cNvPr id="4" name="图片 3">
            <a:extLst>
              <a:ext uri="{FF2B5EF4-FFF2-40B4-BE49-F238E27FC236}">
                <a16:creationId xmlns:a16="http://schemas.microsoft.com/office/drawing/2014/main" id="{24E0DB91-4EA5-4D22-A2DB-5C7BF696A334}"/>
              </a:ext>
            </a:extLst>
          </p:cNvPr>
          <p:cNvPicPr>
            <a:picLocks noChangeAspect="1"/>
          </p:cNvPicPr>
          <p:nvPr/>
        </p:nvPicPr>
        <p:blipFill>
          <a:blip r:embed="rId3"/>
          <a:stretch>
            <a:fillRect/>
          </a:stretch>
        </p:blipFill>
        <p:spPr>
          <a:xfrm>
            <a:off x="269875" y="2902783"/>
            <a:ext cx="3990718" cy="2238696"/>
          </a:xfrm>
          <a:prstGeom prst="rect">
            <a:avLst/>
          </a:prstGeom>
        </p:spPr>
      </p:pic>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560D21-FD71-4FA6-BAE6-F3C8978B02D9}"/>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复习与作业</a:t>
            </a:r>
          </a:p>
        </p:txBody>
      </p:sp>
      <p:sp>
        <p:nvSpPr>
          <p:cNvPr id="64515" name="Rectangle 2">
            <a:extLst>
              <a:ext uri="{FF2B5EF4-FFF2-40B4-BE49-F238E27FC236}">
                <a16:creationId xmlns:a16="http://schemas.microsoft.com/office/drawing/2014/main" id="{5FBD4EC3-8165-462E-9A70-C15D600E3841}"/>
              </a:ext>
            </a:extLst>
          </p:cNvPr>
          <p:cNvSpPr>
            <a:spLocks noGrp="1" noRot="1"/>
          </p:cNvSpPr>
          <p:nvPr>
            <p:ph type="body" idx="4294967295"/>
          </p:nvPr>
        </p:nvSpPr>
        <p:spPr bwMode="auto">
          <a:xfrm>
            <a:off x="539750" y="1144588"/>
            <a:ext cx="8064500" cy="5059362"/>
          </a:xfrm>
          <a:prstGeom prst="rect">
            <a:avLst/>
          </a:prstGeom>
          <a:ln w="19050" cap="rnd" algn="ctr">
            <a:solidFill>
              <a:srgbClr val="014D23"/>
            </a:solidFill>
            <a:prstDash val="dot"/>
            <a:round/>
          </a:ln>
        </p:spPr>
        <p:txBody>
          <a:bodyPr lIns="251968" tIns="179959" rIns="251968" bIns="179959"/>
          <a:lstStyle/>
          <a:p>
            <a:pPr eaLnBrk="1" hangingPunct="1">
              <a:lnSpc>
                <a:spcPct val="125000"/>
              </a:lnSpc>
              <a:spcBef>
                <a:spcPts val="800"/>
              </a:spcBef>
              <a:buFont typeface="Arial" panose="020B0604020202020204" pitchFamily="34" charset="0"/>
              <a:buNone/>
              <a:defRPr/>
            </a:pPr>
            <a:r>
              <a:rPr lang="zh-CN" altLang="en-US" sz="2400" b="1" dirty="0">
                <a:solidFill>
                  <a:srgbClr val="014D23"/>
                </a:solidFill>
                <a:latin typeface="+mj-ea"/>
                <a:ea typeface="+mj-ea"/>
                <a:sym typeface="楷体" panose="02010609060101010101" pitchFamily="49" charset="-122"/>
              </a:rPr>
              <a:t>一、复习思考题</a:t>
            </a:r>
          </a:p>
          <a:p>
            <a:pPr algn="just" eaLnBrk="1" hangingPunct="1">
              <a:lnSpc>
                <a:spcPct val="125000"/>
              </a:lnSpc>
              <a:spcBef>
                <a:spcPts val="800"/>
              </a:spcBef>
              <a:buFont typeface="Arial" panose="020B0604020202020204" pitchFamily="34" charset="0"/>
              <a:buNone/>
              <a:defRPr/>
            </a:pPr>
            <a:r>
              <a:rPr lang="zh-CN" altLang="en-US" sz="2400" dirty="0">
                <a:latin typeface="+mj-ea"/>
                <a:ea typeface="+mj-ea"/>
                <a:sym typeface="楷体" panose="02010609060101010101" pitchFamily="49" charset="-122"/>
              </a:rPr>
              <a:t>　　</a:t>
            </a:r>
            <a:r>
              <a:rPr lang="en-US" altLang="zh-CN" sz="2400" dirty="0">
                <a:latin typeface="+mj-ea"/>
                <a:ea typeface="+mj-ea"/>
                <a:sym typeface="楷体" panose="02010609060101010101" pitchFamily="49" charset="-122"/>
              </a:rPr>
              <a:t>1.</a:t>
            </a:r>
            <a:r>
              <a:rPr lang="zh-CN" altLang="en-US" sz="2400" dirty="0">
                <a:latin typeface="+mj-ea"/>
                <a:ea typeface="+mj-ea"/>
                <a:sym typeface="楷体" panose="02010609060101010101" pitchFamily="49" charset="-122"/>
              </a:rPr>
              <a:t>谈谈你对认识和实践辩证关系的理解。</a:t>
            </a:r>
          </a:p>
          <a:p>
            <a:pPr algn="just" eaLnBrk="1" hangingPunct="1">
              <a:lnSpc>
                <a:spcPct val="125000"/>
              </a:lnSpc>
              <a:spcBef>
                <a:spcPts val="800"/>
              </a:spcBef>
              <a:buFont typeface="Arial" panose="020B0604020202020204" pitchFamily="34" charset="0"/>
              <a:buNone/>
              <a:defRPr/>
            </a:pPr>
            <a:r>
              <a:rPr lang="zh-CN" altLang="en-US" sz="2400" dirty="0">
                <a:latin typeface="+mj-ea"/>
                <a:ea typeface="+mj-ea"/>
                <a:sym typeface="楷体" panose="02010609060101010101" pitchFamily="49" charset="-122"/>
              </a:rPr>
              <a:t>　　</a:t>
            </a:r>
            <a:r>
              <a:rPr lang="en-US" altLang="zh-CN" sz="2400" dirty="0">
                <a:latin typeface="+mj-ea"/>
                <a:ea typeface="+mj-ea"/>
                <a:sym typeface="楷体" panose="02010609060101010101" pitchFamily="49" charset="-122"/>
              </a:rPr>
              <a:t>2.</a:t>
            </a:r>
            <a:r>
              <a:rPr lang="zh-CN" altLang="en-US" sz="2400" dirty="0">
                <a:latin typeface="+mj-ea"/>
                <a:ea typeface="+mj-ea"/>
                <a:sym typeface="楷体" panose="02010609060101010101" pitchFamily="49" charset="-122"/>
              </a:rPr>
              <a:t>对当代大学生加强社会主义核心价值观教育有何重要意义？</a:t>
            </a:r>
          </a:p>
          <a:p>
            <a:pPr algn="just" eaLnBrk="1" hangingPunct="1">
              <a:lnSpc>
                <a:spcPct val="125000"/>
              </a:lnSpc>
              <a:spcBef>
                <a:spcPts val="800"/>
              </a:spcBef>
              <a:buFont typeface="Arial" panose="020B0604020202020204" pitchFamily="34" charset="0"/>
              <a:buNone/>
              <a:defRPr/>
            </a:pPr>
            <a:r>
              <a:rPr lang="en-US" altLang="zh-CN" sz="2400" dirty="0">
                <a:latin typeface="+mj-ea"/>
                <a:ea typeface="+mj-ea"/>
                <a:sym typeface="楷体" panose="02010609060101010101" pitchFamily="49" charset="-122"/>
              </a:rPr>
              <a:t>       3.</a:t>
            </a:r>
            <a:r>
              <a:rPr lang="zh-CN" altLang="en-US" sz="2400" dirty="0">
                <a:latin typeface="+mj-ea"/>
                <a:ea typeface="+mj-ea"/>
                <a:sym typeface="楷体" panose="02010609060101010101" pitchFamily="49" charset="-122"/>
              </a:rPr>
              <a:t>为什么坚持真理和价值两个尺度的辩证统一是成功实践的必然前提？</a:t>
            </a:r>
          </a:p>
          <a:p>
            <a:pPr algn="just" eaLnBrk="1" hangingPunct="1">
              <a:lnSpc>
                <a:spcPct val="25000"/>
              </a:lnSpc>
              <a:spcBef>
                <a:spcPts val="800"/>
              </a:spcBef>
              <a:buFont typeface="Arial" panose="020B0604020202020204" pitchFamily="34" charset="0"/>
              <a:buNone/>
              <a:defRPr/>
            </a:pPr>
            <a:endParaRPr lang="zh-CN" altLang="en-US" sz="2400" dirty="0">
              <a:latin typeface="+mj-ea"/>
              <a:ea typeface="+mj-ea"/>
              <a:sym typeface="楷体" panose="02010609060101010101" pitchFamily="49" charset="-122"/>
            </a:endParaRPr>
          </a:p>
          <a:p>
            <a:pPr algn="just" eaLnBrk="1" hangingPunct="1">
              <a:lnSpc>
                <a:spcPct val="125000"/>
              </a:lnSpc>
              <a:spcBef>
                <a:spcPts val="800"/>
              </a:spcBef>
              <a:buFont typeface="Arial" panose="020B0604020202020204" pitchFamily="34" charset="0"/>
              <a:buNone/>
              <a:defRPr/>
            </a:pPr>
            <a:r>
              <a:rPr lang="zh-CN" altLang="en-US" sz="2400" b="1" dirty="0">
                <a:solidFill>
                  <a:srgbClr val="014D23"/>
                </a:solidFill>
                <a:latin typeface="+mj-ea"/>
                <a:ea typeface="+mj-ea"/>
                <a:sym typeface="楷体" panose="02010609060101010101" pitchFamily="49" charset="-122"/>
              </a:rPr>
              <a:t>二、运用所学原理，分析论证现实问题</a:t>
            </a:r>
          </a:p>
          <a:p>
            <a:pPr algn="just" eaLnBrk="1" hangingPunct="1">
              <a:lnSpc>
                <a:spcPct val="125000"/>
              </a:lnSpc>
              <a:spcBef>
                <a:spcPts val="800"/>
              </a:spcBef>
              <a:buFont typeface="Arial" panose="020B0604020202020204" pitchFamily="34" charset="0"/>
              <a:buNone/>
              <a:defRPr/>
            </a:pPr>
            <a:r>
              <a:rPr lang="zh-CN" altLang="en-US" sz="2400" dirty="0">
                <a:latin typeface="+mj-ea"/>
                <a:ea typeface="+mj-ea"/>
                <a:sym typeface="Arial" panose="020B0604020202020204" pitchFamily="34" charset="0"/>
              </a:rPr>
              <a:t>　　新时代中国特色社会主义是如何在认识世界和改造世界的过程中不断发展的？</a:t>
            </a:r>
            <a:endParaRPr lang="zh-CN" altLang="en-US" sz="2400" dirty="0">
              <a:latin typeface="+mj-ea"/>
              <a:ea typeface="+mj-ea"/>
              <a:sym typeface="楷体" panose="02010609060101010101" pitchFamily="49" charset="-122"/>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8DE88A-9584-4E21-BF7F-8D75439DA136}"/>
              </a:ext>
            </a:extLst>
          </p:cNvPr>
          <p:cNvSpPr txBox="1"/>
          <p:nvPr/>
        </p:nvSpPr>
        <p:spPr>
          <a:xfrm>
            <a:off x="0" y="211138"/>
            <a:ext cx="8301038"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一、科学的实践观及其意义</a:t>
            </a:r>
          </a:p>
        </p:txBody>
      </p:sp>
      <p:sp>
        <p:nvSpPr>
          <p:cNvPr id="3" name="圆角矩形 15">
            <a:extLst>
              <a:ext uri="{FF2B5EF4-FFF2-40B4-BE49-F238E27FC236}">
                <a16:creationId xmlns:a16="http://schemas.microsoft.com/office/drawing/2014/main" id="{CB1F95B8-A71B-4987-ACD2-9285CF8CA1F5}"/>
              </a:ext>
            </a:extLst>
          </p:cNvPr>
          <p:cNvSpPr/>
          <p:nvPr/>
        </p:nvSpPr>
        <p:spPr bwMode="auto">
          <a:xfrm>
            <a:off x="296863" y="1476375"/>
            <a:ext cx="3866764"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科学实践观的创立与发展</a:t>
            </a:r>
          </a:p>
        </p:txBody>
      </p:sp>
      <p:sp>
        <p:nvSpPr>
          <p:cNvPr id="4" name="文本框 3">
            <a:extLst>
              <a:ext uri="{FF2B5EF4-FFF2-40B4-BE49-F238E27FC236}">
                <a16:creationId xmlns:a16="http://schemas.microsoft.com/office/drawing/2014/main" id="{334EFF8A-49B5-494C-BAB0-27D0590BCCCE}"/>
              </a:ext>
            </a:extLst>
          </p:cNvPr>
          <p:cNvSpPr txBox="1"/>
          <p:nvPr/>
        </p:nvSpPr>
        <p:spPr bwMode="auto">
          <a:xfrm>
            <a:off x="163927" y="2422572"/>
            <a:ext cx="6001305" cy="3610989"/>
          </a:xfrm>
          <a:prstGeom prst="rect">
            <a:avLst/>
          </a:prstGeom>
          <a:noFill/>
          <a:ln>
            <a:noFill/>
          </a:ln>
        </p:spPr>
        <p:txBody>
          <a:bodyPr wrap="square" rtlCol="0">
            <a:spAutoFit/>
          </a:bodyPr>
          <a:lstStyle/>
          <a:p>
            <a:pPr algn="just">
              <a:lnSpc>
                <a:spcPct val="120000"/>
              </a:lnSpc>
              <a:spcBef>
                <a:spcPts val="1400"/>
              </a:spcBef>
            </a:pPr>
            <a:r>
              <a:rPr lang="zh-CN" altLang="en-US" sz="2400" dirty="0"/>
              <a:t>王阳明：知行合一，致良知。</a:t>
            </a:r>
            <a:endParaRPr lang="en-US" altLang="zh-CN" sz="2400" dirty="0"/>
          </a:p>
          <a:p>
            <a:pPr algn="just">
              <a:lnSpc>
                <a:spcPct val="120000"/>
              </a:lnSpc>
              <a:spcBef>
                <a:spcPts val="1400"/>
              </a:spcBef>
            </a:pPr>
            <a:r>
              <a:rPr lang="zh-CN" altLang="en-US" sz="2400" dirty="0"/>
              <a:t>康德：理性先天的道德活动</a:t>
            </a:r>
            <a:endParaRPr lang="en-US" altLang="zh-CN" sz="2400" dirty="0"/>
          </a:p>
          <a:p>
            <a:pPr algn="just">
              <a:lnSpc>
                <a:spcPct val="120000"/>
              </a:lnSpc>
              <a:spcBef>
                <a:spcPts val="1400"/>
              </a:spcBef>
            </a:pPr>
            <a:r>
              <a:rPr lang="zh-CN" altLang="en-US" sz="2400" dirty="0"/>
              <a:t>黑格尔：主体自我实现的精神活动</a:t>
            </a:r>
            <a:endParaRPr lang="en-US" altLang="zh-CN" sz="2400" dirty="0"/>
          </a:p>
          <a:p>
            <a:pPr algn="just">
              <a:lnSpc>
                <a:spcPct val="120000"/>
              </a:lnSpc>
              <a:spcBef>
                <a:spcPts val="1400"/>
              </a:spcBef>
            </a:pPr>
            <a:r>
              <a:rPr lang="zh-CN" altLang="en-US" sz="2400" dirty="0"/>
              <a:t>费尔巴哈：实践限于日常生活活动</a:t>
            </a:r>
            <a:endParaRPr lang="en-US" altLang="zh-CN" sz="2400" dirty="0"/>
          </a:p>
          <a:p>
            <a:pPr algn="just">
              <a:lnSpc>
                <a:spcPct val="120000"/>
              </a:lnSpc>
              <a:spcBef>
                <a:spcPts val="1400"/>
              </a:spcBef>
            </a:pPr>
            <a:endParaRPr lang="en-US" altLang="zh-CN" sz="2400" dirty="0"/>
          </a:p>
          <a:p>
            <a:pPr algn="just">
              <a:lnSpc>
                <a:spcPct val="120000"/>
              </a:lnSpc>
              <a:spcBef>
                <a:spcPts val="1400"/>
              </a:spcBef>
            </a:pPr>
            <a:r>
              <a:rPr lang="zh-CN" altLang="en-US" sz="2400" dirty="0"/>
              <a:t>马克思：社会生活活动</a:t>
            </a:r>
          </a:p>
        </p:txBody>
      </p:sp>
      <p:sp>
        <p:nvSpPr>
          <p:cNvPr id="5" name="矩形 4">
            <a:extLst>
              <a:ext uri="{FF2B5EF4-FFF2-40B4-BE49-F238E27FC236}">
                <a16:creationId xmlns:a16="http://schemas.microsoft.com/office/drawing/2014/main" id="{20597768-8E9E-4E18-AABD-755247F837F7}"/>
              </a:ext>
            </a:extLst>
          </p:cNvPr>
          <p:cNvSpPr/>
          <p:nvPr/>
        </p:nvSpPr>
        <p:spPr>
          <a:xfrm>
            <a:off x="5209955" y="4719204"/>
            <a:ext cx="3934045" cy="1754326"/>
          </a:xfrm>
          <a:prstGeom prst="rect">
            <a:avLst/>
          </a:prstGeom>
        </p:spPr>
        <p:txBody>
          <a:bodyPr wrap="square">
            <a:spAutoFit/>
          </a:bodyPr>
          <a:lstStyle/>
          <a:p>
            <a:r>
              <a:rPr lang="zh-CN" altLang="zh-CN" kern="100" dirty="0">
                <a:latin typeface="楷体" panose="02010609060101010101" pitchFamily="49" charset="-122"/>
                <a:ea typeface="楷体" panose="02010609060101010101" pitchFamily="49" charset="-122"/>
                <a:cs typeface="Times New Roman" panose="02020603050405020304" pitchFamily="18" charset="0"/>
              </a:rPr>
              <a:t>从前的一切唯物主义（包括费尔巴哈的唯物主义）的主要缺点是：对对象、现实、感性，只是从客体的或者直观的形式去理解，而不是把它们当做感性的人的活动，当做实践去理解，不是从主体方面去理解。</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马克思</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7728954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spPr>
      <a:bodyPr>
        <a:spAutoFit/>
      </a:bodyPr>
      <a:lstStyle>
        <a:defPPr algn="just">
          <a:lnSpc>
            <a:spcPct val="120000"/>
          </a:lnSpc>
          <a:spcBef>
            <a:spcPts val="1400"/>
          </a:spcBef>
          <a:defRPr sz="24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951</TotalTime>
  <Words>5506</Words>
  <Application>Microsoft Office PowerPoint</Application>
  <PresentationFormat>全屏显示(4:3)</PresentationFormat>
  <Paragraphs>550</Paragraphs>
  <Slides>89</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89</vt:i4>
      </vt:variant>
    </vt:vector>
  </HeadingPairs>
  <TitlesOfParts>
    <vt:vector size="105" baseType="lpstr">
      <vt:lpstr>PingFangSC-Regular</vt:lpstr>
      <vt:lpstr>等线</vt:lpstr>
      <vt:lpstr>方正兰亭超细黑简体</vt:lpstr>
      <vt:lpstr>黑体</vt:lpstr>
      <vt:lpstr>经典综艺体简</vt:lpstr>
      <vt:lpstr>楷体</vt:lpstr>
      <vt:lpstr>宋体</vt:lpstr>
      <vt:lpstr>微软雅黑</vt:lpstr>
      <vt:lpstr>微软雅黑</vt:lpstr>
      <vt:lpstr>Agency FB</vt:lpstr>
      <vt:lpstr>Arial</vt:lpstr>
      <vt:lpstr>Calibri</vt:lpstr>
      <vt:lpstr>Century Gothic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262</cp:revision>
  <dcterms:created xsi:type="dcterms:W3CDTF">2018-04-21T03:24:13Z</dcterms:created>
  <dcterms:modified xsi:type="dcterms:W3CDTF">2021-09-28T09:57:56Z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